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0"/>
  </p:notesMasterIdLst>
  <p:sldIdLst>
    <p:sldId id="273" r:id="rId5"/>
    <p:sldId id="288" r:id="rId6"/>
    <p:sldId id="262" r:id="rId7"/>
    <p:sldId id="276" r:id="rId8"/>
    <p:sldId id="277" r:id="rId9"/>
    <p:sldId id="279" r:id="rId10"/>
    <p:sldId id="281" r:id="rId11"/>
    <p:sldId id="285" r:id="rId12"/>
    <p:sldId id="282" r:id="rId13"/>
    <p:sldId id="283" r:id="rId14"/>
    <p:sldId id="280" r:id="rId15"/>
    <p:sldId id="286" r:id="rId16"/>
    <p:sldId id="289" r:id="rId17"/>
    <p:sldId id="265" r:id="rId18"/>
    <p:sldId id="264"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F8DB0"/>
    <a:srgbClr val="E1E2E1"/>
    <a:srgbClr val="335F9F"/>
    <a:srgbClr val="191626"/>
    <a:srgbClr val="191725"/>
    <a:srgbClr val="E4E5E5"/>
    <a:srgbClr val="FA193C"/>
    <a:srgbClr val="54C9CA"/>
    <a:srgbClr val="54C9AF"/>
    <a:srgbClr val="90DE5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917"/>
    <p:restoredTop sz="95226" autoAdjust="0"/>
  </p:normalViewPr>
  <p:slideViewPr>
    <p:cSldViewPr snapToGrid="0" snapToObjects="1" showGuides="1">
      <p:cViewPr varScale="1">
        <p:scale>
          <a:sx n="72" d="100"/>
          <a:sy n="72" d="100"/>
        </p:scale>
        <p:origin x="702" y="7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snapToObjects="1" showGuides="1">
      <p:cViewPr varScale="1">
        <p:scale>
          <a:sx n="97" d="100"/>
          <a:sy n="97" d="100"/>
        </p:scale>
        <p:origin x="3120" y="20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9DE471-83CA-7147-AFF7-40BE29A44E28}" type="datetimeFigureOut">
              <a:rPr lang="en-US" smtClean="0"/>
              <a:t>6/24/2022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1BF09F-F17F-5548-B14F-500C9A79ACF9}" type="slidenum">
              <a:rPr lang="en-US" smtClean="0"/>
              <a:t>‹#›</a:t>
            </a:fld>
            <a:endParaRPr lang="en-US"/>
          </a:p>
        </p:txBody>
      </p:sp>
    </p:spTree>
    <p:extLst>
      <p:ext uri="{BB962C8B-B14F-4D97-AF65-F5344CB8AC3E}">
        <p14:creationId xmlns:p14="http://schemas.microsoft.com/office/powerpoint/2010/main" val="3443964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D1BF09F-F17F-5548-B14F-500C9A79ACF9}" type="slidenum">
              <a:rPr lang="en-US" smtClean="0"/>
              <a:t>2</a:t>
            </a:fld>
            <a:endParaRPr lang="en-US"/>
          </a:p>
        </p:txBody>
      </p:sp>
    </p:spTree>
    <p:extLst>
      <p:ext uri="{BB962C8B-B14F-4D97-AF65-F5344CB8AC3E}">
        <p14:creationId xmlns:p14="http://schemas.microsoft.com/office/powerpoint/2010/main" val="25795914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D1BF09F-F17F-5548-B14F-500C9A79ACF9}" type="slidenum">
              <a:rPr lang="en-US" smtClean="0"/>
              <a:t>13</a:t>
            </a:fld>
            <a:endParaRPr lang="en-US"/>
          </a:p>
        </p:txBody>
      </p:sp>
    </p:spTree>
    <p:extLst>
      <p:ext uri="{BB962C8B-B14F-4D97-AF65-F5344CB8AC3E}">
        <p14:creationId xmlns:p14="http://schemas.microsoft.com/office/powerpoint/2010/main" val="129518029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emf"/></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jp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9.jp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8.emf"/></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emf"/><Relationship Id="rId1" Type="http://schemas.openxmlformats.org/officeDocument/2006/relationships/slideMaster" Target="../slideMasters/slideMaster1.xml"/><Relationship Id="rId5" Type="http://schemas.openxmlformats.org/officeDocument/2006/relationships/image" Target="../media/image6.emf"/><Relationship Id="rId4" Type="http://schemas.openxmlformats.org/officeDocument/2006/relationships/image" Target="../media/image5.emf"/></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F2C1CB5-5818-4C41-9A2D-41D99492DC7E}"/>
              </a:ext>
            </a:extLst>
          </p:cNvPr>
          <p:cNvPicPr>
            <a:picLocks noChangeAspect="1"/>
          </p:cNvPicPr>
          <p:nvPr userDrawn="1"/>
        </p:nvPicPr>
        <p:blipFill>
          <a:blip r:embed="rId2"/>
          <a:srcRect l="82" r="82"/>
          <a:stretch/>
        </p:blipFill>
        <p:spPr>
          <a:xfrm>
            <a:off x="0" y="0"/>
            <a:ext cx="12204000" cy="6876000"/>
          </a:xfrm>
          <a:prstGeom prst="rect">
            <a:avLst/>
          </a:prstGeom>
        </p:spPr>
      </p:pic>
      <p:sp>
        <p:nvSpPr>
          <p:cNvPr id="11" name="Rectangle 10">
            <a:extLst>
              <a:ext uri="{FF2B5EF4-FFF2-40B4-BE49-F238E27FC236}">
                <a16:creationId xmlns:a16="http://schemas.microsoft.com/office/drawing/2014/main" id="{A18AF17B-36E4-3246-BC21-7B4D40AB753C}"/>
              </a:ext>
            </a:extLst>
          </p:cNvPr>
          <p:cNvSpPr/>
          <p:nvPr userDrawn="1"/>
        </p:nvSpPr>
        <p:spPr>
          <a:xfrm>
            <a:off x="-12000" y="4246880"/>
            <a:ext cx="12216000" cy="2629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11FE6EEA-B0CA-4548-838E-2FBE40B5B98B}"/>
              </a:ext>
            </a:extLst>
          </p:cNvPr>
          <p:cNvGrpSpPr/>
          <p:nvPr userDrawn="1"/>
        </p:nvGrpSpPr>
        <p:grpSpPr>
          <a:xfrm>
            <a:off x="-12000" y="3461000"/>
            <a:ext cx="12216000" cy="1401436"/>
            <a:chOff x="8320" y="3551796"/>
            <a:chExt cx="12204001" cy="1534160"/>
          </a:xfrm>
        </p:grpSpPr>
        <p:sp>
          <p:nvSpPr>
            <p:cNvPr id="9" name="Triangle 8">
              <a:extLst>
                <a:ext uri="{FF2B5EF4-FFF2-40B4-BE49-F238E27FC236}">
                  <a16:creationId xmlns:a16="http://schemas.microsoft.com/office/drawing/2014/main" id="{410E8F5E-C67F-074A-866A-6C939AFF27ED}"/>
                </a:ext>
              </a:extLst>
            </p:cNvPr>
            <p:cNvSpPr/>
            <p:nvPr userDrawn="1"/>
          </p:nvSpPr>
          <p:spPr>
            <a:xfrm rot="5400000">
              <a:off x="3297182" y="262934"/>
              <a:ext cx="1534160" cy="8111884"/>
            </a:xfrm>
            <a:prstGeom prst="triangle">
              <a:avLst>
                <a:gd name="adj" fmla="val 5132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riangle 9">
              <a:extLst>
                <a:ext uri="{FF2B5EF4-FFF2-40B4-BE49-F238E27FC236}">
                  <a16:creationId xmlns:a16="http://schemas.microsoft.com/office/drawing/2014/main" id="{F4735EA5-D1F8-7F44-A00D-AFD93CB48E46}"/>
                </a:ext>
              </a:extLst>
            </p:cNvPr>
            <p:cNvSpPr/>
            <p:nvPr userDrawn="1"/>
          </p:nvSpPr>
          <p:spPr>
            <a:xfrm rot="16200000">
              <a:off x="8921691" y="1710225"/>
              <a:ext cx="1062453" cy="5518806"/>
            </a:xfrm>
            <a:prstGeom prst="triangle">
              <a:avLst>
                <a:gd name="adj" fmla="val 51325"/>
              </a:avLst>
            </a:prstGeom>
            <a:solidFill>
              <a:srgbClr val="3F8D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Picture 11">
            <a:extLst>
              <a:ext uri="{FF2B5EF4-FFF2-40B4-BE49-F238E27FC236}">
                <a16:creationId xmlns:a16="http://schemas.microsoft.com/office/drawing/2014/main" id="{5D463D55-E65C-1E4F-BD1E-EB13EF9E859F}"/>
              </a:ext>
            </a:extLst>
          </p:cNvPr>
          <p:cNvPicPr>
            <a:picLocks noChangeAspect="1"/>
          </p:cNvPicPr>
          <p:nvPr userDrawn="1"/>
        </p:nvPicPr>
        <p:blipFill>
          <a:blip r:embed="rId3"/>
          <a:stretch>
            <a:fillRect/>
          </a:stretch>
        </p:blipFill>
        <p:spPr>
          <a:xfrm>
            <a:off x="682618" y="459739"/>
            <a:ext cx="2212981" cy="2131771"/>
          </a:xfrm>
          <a:prstGeom prst="rect">
            <a:avLst/>
          </a:prstGeom>
        </p:spPr>
      </p:pic>
      <p:sp>
        <p:nvSpPr>
          <p:cNvPr id="2" name="Title 1">
            <a:extLst>
              <a:ext uri="{FF2B5EF4-FFF2-40B4-BE49-F238E27FC236}">
                <a16:creationId xmlns:a16="http://schemas.microsoft.com/office/drawing/2014/main" id="{E1C4B2BC-44F0-2144-A8C0-1585E9E2F223}"/>
              </a:ext>
            </a:extLst>
          </p:cNvPr>
          <p:cNvSpPr>
            <a:spLocks noGrp="1"/>
          </p:cNvSpPr>
          <p:nvPr>
            <p:ph type="title"/>
          </p:nvPr>
        </p:nvSpPr>
        <p:spPr>
          <a:xfrm>
            <a:off x="797560" y="5082195"/>
            <a:ext cx="9159240" cy="1325563"/>
          </a:xfrm>
        </p:spPr>
        <p:txBody>
          <a:bodyPr anchor="t"/>
          <a:lstStyle>
            <a:lvl1pPr>
              <a:defRPr sz="3200">
                <a:solidFill>
                  <a:schemeClr val="accent2"/>
                </a:solidFill>
              </a:defRPr>
            </a:lvl1pPr>
          </a:lstStyle>
          <a:p>
            <a:r>
              <a:rPr lang="en-GB" dirty="0"/>
              <a:t>Click to edit Master title style</a:t>
            </a:r>
            <a:endParaRPr lang="en-US" dirty="0"/>
          </a:p>
        </p:txBody>
      </p:sp>
      <p:sp>
        <p:nvSpPr>
          <p:cNvPr id="14" name="Title 1">
            <a:extLst>
              <a:ext uri="{FF2B5EF4-FFF2-40B4-BE49-F238E27FC236}">
                <a16:creationId xmlns:a16="http://schemas.microsoft.com/office/drawing/2014/main" id="{C3100C04-9685-6247-892F-B3AA931C7D7D}"/>
              </a:ext>
            </a:extLst>
          </p:cNvPr>
          <p:cNvSpPr txBox="1">
            <a:spLocks/>
          </p:cNvSpPr>
          <p:nvPr userDrawn="1"/>
        </p:nvSpPr>
        <p:spPr>
          <a:xfrm>
            <a:off x="785561" y="353352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8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GB" sz="2400" dirty="0">
                <a:solidFill>
                  <a:schemeClr val="bg1"/>
                </a:solidFill>
              </a:rPr>
              <a:t>Patient Safety</a:t>
            </a:r>
            <a:endParaRPr lang="en-US" sz="2400" dirty="0">
              <a:solidFill>
                <a:schemeClr val="bg1"/>
              </a:solidFill>
            </a:endParaRPr>
          </a:p>
        </p:txBody>
      </p:sp>
      <p:pic>
        <p:nvPicPr>
          <p:cNvPr id="16" name="Picture 15">
            <a:extLst>
              <a:ext uri="{FF2B5EF4-FFF2-40B4-BE49-F238E27FC236}">
                <a16:creationId xmlns:a16="http://schemas.microsoft.com/office/drawing/2014/main" id="{80843D0E-6816-8B49-B5A7-6B2E672BADCD}"/>
              </a:ext>
            </a:extLst>
          </p:cNvPr>
          <p:cNvPicPr>
            <a:picLocks noChangeAspect="1"/>
          </p:cNvPicPr>
          <p:nvPr userDrawn="1"/>
        </p:nvPicPr>
        <p:blipFill>
          <a:blip r:embed="rId4"/>
          <a:stretch>
            <a:fillRect/>
          </a:stretch>
        </p:blipFill>
        <p:spPr>
          <a:xfrm>
            <a:off x="9605606" y="5516879"/>
            <a:ext cx="2570978" cy="1401435"/>
          </a:xfrm>
          <a:prstGeom prst="rect">
            <a:avLst/>
          </a:prstGeom>
        </p:spPr>
      </p:pic>
    </p:spTree>
    <p:extLst>
      <p:ext uri="{BB962C8B-B14F-4D97-AF65-F5344CB8AC3E}">
        <p14:creationId xmlns:p14="http://schemas.microsoft.com/office/powerpoint/2010/main" val="19635350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tro Slide">
    <p:spTree>
      <p:nvGrpSpPr>
        <p:cNvPr id="1" name=""/>
        <p:cNvGrpSpPr/>
        <p:nvPr/>
      </p:nvGrpSpPr>
      <p:grpSpPr>
        <a:xfrm>
          <a:off x="0" y="0"/>
          <a:ext cx="0" cy="0"/>
          <a:chOff x="0" y="0"/>
          <a:chExt cx="0" cy="0"/>
        </a:xfrm>
      </p:grpSpPr>
      <p:pic>
        <p:nvPicPr>
          <p:cNvPr id="13" name="Picture 12" descr="Shape, arrow&#10;&#10;Description automatically generated">
            <a:extLst>
              <a:ext uri="{FF2B5EF4-FFF2-40B4-BE49-F238E27FC236}">
                <a16:creationId xmlns:a16="http://schemas.microsoft.com/office/drawing/2014/main" id="{5C01CF17-AE6E-A343-B30F-4B2190A0BBB9}"/>
              </a:ext>
            </a:extLst>
          </p:cNvPr>
          <p:cNvPicPr>
            <a:picLocks noChangeAspect="1"/>
          </p:cNvPicPr>
          <p:nvPr userDrawn="1"/>
        </p:nvPicPr>
        <p:blipFill>
          <a:blip r:embed="rId2"/>
          <a:stretch>
            <a:fillRect/>
          </a:stretch>
        </p:blipFill>
        <p:spPr>
          <a:xfrm>
            <a:off x="749613" y="516012"/>
            <a:ext cx="2078990" cy="2078990"/>
          </a:xfrm>
          <a:prstGeom prst="rect">
            <a:avLst/>
          </a:prstGeom>
        </p:spPr>
      </p:pic>
      <p:pic>
        <p:nvPicPr>
          <p:cNvPr id="14" name="Picture 13">
            <a:extLst>
              <a:ext uri="{FF2B5EF4-FFF2-40B4-BE49-F238E27FC236}">
                <a16:creationId xmlns:a16="http://schemas.microsoft.com/office/drawing/2014/main" id="{C0079836-4FF5-EF41-A2AC-3BDD7EF0A960}"/>
              </a:ext>
            </a:extLst>
          </p:cNvPr>
          <p:cNvPicPr>
            <a:picLocks noChangeAspect="1"/>
          </p:cNvPicPr>
          <p:nvPr userDrawn="1"/>
        </p:nvPicPr>
        <p:blipFill>
          <a:blip r:embed="rId3">
            <a:alphaModFix amt="46000"/>
          </a:blip>
          <a:stretch>
            <a:fillRect/>
          </a:stretch>
        </p:blipFill>
        <p:spPr>
          <a:xfrm>
            <a:off x="-37" y="2889250"/>
            <a:ext cx="12192037" cy="3346450"/>
          </a:xfrm>
          <a:prstGeom prst="rect">
            <a:avLst/>
          </a:prstGeom>
        </p:spPr>
      </p:pic>
      <p:sp>
        <p:nvSpPr>
          <p:cNvPr id="4" name="Title 1">
            <a:extLst>
              <a:ext uri="{FF2B5EF4-FFF2-40B4-BE49-F238E27FC236}">
                <a16:creationId xmlns:a16="http://schemas.microsoft.com/office/drawing/2014/main" id="{F4F4CE02-4A6E-1543-BC47-E1DAC8979A77}"/>
              </a:ext>
            </a:extLst>
          </p:cNvPr>
          <p:cNvSpPr>
            <a:spLocks noGrp="1"/>
          </p:cNvSpPr>
          <p:nvPr>
            <p:ph type="ctrTitle"/>
          </p:nvPr>
        </p:nvSpPr>
        <p:spPr>
          <a:xfrm>
            <a:off x="967099" y="2875598"/>
            <a:ext cx="9144000" cy="2387600"/>
          </a:xfrm>
        </p:spPr>
        <p:txBody>
          <a:bodyPr anchor="ctr">
            <a:normAutofit/>
          </a:bodyPr>
          <a:lstStyle>
            <a:lvl1pPr algn="l">
              <a:defRPr sz="4800">
                <a:solidFill>
                  <a:srgbClr val="335F9F"/>
                </a:solidFill>
              </a:defRPr>
            </a:lvl1pPr>
          </a:lstStyle>
          <a:p>
            <a:r>
              <a:rPr lang="en-GB" dirty="0"/>
              <a:t>Click to edit Master title style</a:t>
            </a:r>
            <a:endParaRPr lang="en-US" dirty="0"/>
          </a:p>
        </p:txBody>
      </p:sp>
      <p:sp>
        <p:nvSpPr>
          <p:cNvPr id="5" name="Subtitle 2">
            <a:extLst>
              <a:ext uri="{FF2B5EF4-FFF2-40B4-BE49-F238E27FC236}">
                <a16:creationId xmlns:a16="http://schemas.microsoft.com/office/drawing/2014/main" id="{22BC2F50-F498-3044-B26D-BFB0F5BF58E8}"/>
              </a:ext>
            </a:extLst>
          </p:cNvPr>
          <p:cNvSpPr>
            <a:spLocks noGrp="1"/>
          </p:cNvSpPr>
          <p:nvPr>
            <p:ph type="subTitle" idx="1"/>
          </p:nvPr>
        </p:nvSpPr>
        <p:spPr>
          <a:xfrm>
            <a:off x="967099" y="5263198"/>
            <a:ext cx="9144000" cy="1655762"/>
          </a:xfrm>
        </p:spPr>
        <p:txBody>
          <a:bodyPr/>
          <a:lstStyle>
            <a:lvl1pPr marL="0" indent="0" algn="l">
              <a:buNone/>
              <a:defRPr sz="2400">
                <a:solidFill>
                  <a:schemeClr val="bg2">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Tree>
    <p:extLst>
      <p:ext uri="{BB962C8B-B14F-4D97-AF65-F5344CB8AC3E}">
        <p14:creationId xmlns:p14="http://schemas.microsoft.com/office/powerpoint/2010/main" val="6448639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pic>
        <p:nvPicPr>
          <p:cNvPr id="13" name="Picture 12" descr="Shape, arrow&#10;&#10;Description automatically generated">
            <a:extLst>
              <a:ext uri="{FF2B5EF4-FFF2-40B4-BE49-F238E27FC236}">
                <a16:creationId xmlns:a16="http://schemas.microsoft.com/office/drawing/2014/main" id="{5C01CF17-AE6E-A343-B30F-4B2190A0BBB9}"/>
              </a:ext>
            </a:extLst>
          </p:cNvPr>
          <p:cNvPicPr>
            <a:picLocks noChangeAspect="1"/>
          </p:cNvPicPr>
          <p:nvPr userDrawn="1"/>
        </p:nvPicPr>
        <p:blipFill>
          <a:blip r:embed="rId2"/>
          <a:stretch>
            <a:fillRect/>
          </a:stretch>
        </p:blipFill>
        <p:spPr>
          <a:xfrm>
            <a:off x="304461" y="6215380"/>
            <a:ext cx="419100" cy="419100"/>
          </a:xfrm>
          <a:prstGeom prst="rect">
            <a:avLst/>
          </a:prstGeom>
        </p:spPr>
      </p:pic>
      <p:pic>
        <p:nvPicPr>
          <p:cNvPr id="14" name="Picture 13">
            <a:extLst>
              <a:ext uri="{FF2B5EF4-FFF2-40B4-BE49-F238E27FC236}">
                <a16:creationId xmlns:a16="http://schemas.microsoft.com/office/drawing/2014/main" id="{C0079836-4FF5-EF41-A2AC-3BDD7EF0A960}"/>
              </a:ext>
            </a:extLst>
          </p:cNvPr>
          <p:cNvPicPr>
            <a:picLocks noChangeAspect="1"/>
          </p:cNvPicPr>
          <p:nvPr userDrawn="1"/>
        </p:nvPicPr>
        <p:blipFill>
          <a:blip r:embed="rId3">
            <a:alphaModFix amt="46000"/>
          </a:blip>
          <a:stretch>
            <a:fillRect/>
          </a:stretch>
        </p:blipFill>
        <p:spPr>
          <a:xfrm>
            <a:off x="-37" y="2889250"/>
            <a:ext cx="12192037" cy="3346450"/>
          </a:xfrm>
          <a:prstGeom prst="rect">
            <a:avLst/>
          </a:prstGeom>
        </p:spPr>
      </p:pic>
      <p:sp>
        <p:nvSpPr>
          <p:cNvPr id="4" name="Title 1">
            <a:extLst>
              <a:ext uri="{FF2B5EF4-FFF2-40B4-BE49-F238E27FC236}">
                <a16:creationId xmlns:a16="http://schemas.microsoft.com/office/drawing/2014/main" id="{F4F4CE02-4A6E-1543-BC47-E1DAC8979A77}"/>
              </a:ext>
            </a:extLst>
          </p:cNvPr>
          <p:cNvSpPr>
            <a:spLocks noGrp="1"/>
          </p:cNvSpPr>
          <p:nvPr>
            <p:ph type="ctrTitle"/>
          </p:nvPr>
        </p:nvSpPr>
        <p:spPr>
          <a:xfrm>
            <a:off x="357499" y="375920"/>
            <a:ext cx="9144000" cy="1310639"/>
          </a:xfrm>
        </p:spPr>
        <p:txBody>
          <a:bodyPr anchor="ctr">
            <a:normAutofit/>
          </a:bodyPr>
          <a:lstStyle>
            <a:lvl1pPr algn="l">
              <a:defRPr sz="3200">
                <a:solidFill>
                  <a:srgbClr val="335F9F"/>
                </a:solidFill>
              </a:defRPr>
            </a:lvl1pPr>
          </a:lstStyle>
          <a:p>
            <a:r>
              <a:rPr lang="en-GB" dirty="0"/>
              <a:t>Click to edit Master title style</a:t>
            </a:r>
            <a:endParaRPr lang="en-US" dirty="0"/>
          </a:p>
        </p:txBody>
      </p:sp>
      <p:sp>
        <p:nvSpPr>
          <p:cNvPr id="5" name="Subtitle 2">
            <a:extLst>
              <a:ext uri="{FF2B5EF4-FFF2-40B4-BE49-F238E27FC236}">
                <a16:creationId xmlns:a16="http://schemas.microsoft.com/office/drawing/2014/main" id="{22BC2F50-F498-3044-B26D-BFB0F5BF58E8}"/>
              </a:ext>
            </a:extLst>
          </p:cNvPr>
          <p:cNvSpPr>
            <a:spLocks noGrp="1"/>
          </p:cNvSpPr>
          <p:nvPr>
            <p:ph type="subTitle" idx="1"/>
          </p:nvPr>
        </p:nvSpPr>
        <p:spPr>
          <a:xfrm>
            <a:off x="357498" y="1899920"/>
            <a:ext cx="11377301" cy="4023360"/>
          </a:xfrm>
        </p:spPr>
        <p:txBody>
          <a:bodyPr/>
          <a:lstStyle>
            <a:lvl1pPr marL="0" indent="0" algn="l">
              <a:buNone/>
              <a:defRPr sz="2400">
                <a:solidFill>
                  <a:schemeClr val="bg2">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6" name="Picture 5">
            <a:extLst>
              <a:ext uri="{FF2B5EF4-FFF2-40B4-BE49-F238E27FC236}">
                <a16:creationId xmlns:a16="http://schemas.microsoft.com/office/drawing/2014/main" id="{1EF7BFEA-CBE1-DE45-9B54-EC1ADEEBF01B}"/>
              </a:ext>
            </a:extLst>
          </p:cNvPr>
          <p:cNvPicPr>
            <a:picLocks noChangeAspect="1"/>
          </p:cNvPicPr>
          <p:nvPr userDrawn="1"/>
        </p:nvPicPr>
        <p:blipFill>
          <a:blip r:embed="rId4"/>
          <a:stretch>
            <a:fillRect/>
          </a:stretch>
        </p:blipFill>
        <p:spPr>
          <a:xfrm>
            <a:off x="10508348" y="5943600"/>
            <a:ext cx="1683652" cy="915670"/>
          </a:xfrm>
          <a:prstGeom prst="rect">
            <a:avLst/>
          </a:prstGeom>
        </p:spPr>
      </p:pic>
    </p:spTree>
    <p:extLst>
      <p:ext uri="{BB962C8B-B14F-4D97-AF65-F5344CB8AC3E}">
        <p14:creationId xmlns:p14="http://schemas.microsoft.com/office/powerpoint/2010/main" val="1994915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Patient Safety Divid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17EF4B9-A04C-7E4A-B5E3-8064E6FEFE20}"/>
              </a:ext>
            </a:extLst>
          </p:cNvPr>
          <p:cNvPicPr>
            <a:picLocks noChangeAspect="1"/>
          </p:cNvPicPr>
          <p:nvPr userDrawn="1"/>
        </p:nvPicPr>
        <p:blipFill>
          <a:blip r:embed="rId2"/>
          <a:srcRect l="82" r="82"/>
          <a:stretch/>
        </p:blipFill>
        <p:spPr>
          <a:xfrm>
            <a:off x="0" y="0"/>
            <a:ext cx="12204000" cy="6876000"/>
          </a:xfrm>
          <a:prstGeom prst="rect">
            <a:avLst/>
          </a:prstGeom>
        </p:spPr>
      </p:pic>
      <p:sp>
        <p:nvSpPr>
          <p:cNvPr id="4" name="Title 1">
            <a:extLst>
              <a:ext uri="{FF2B5EF4-FFF2-40B4-BE49-F238E27FC236}">
                <a16:creationId xmlns:a16="http://schemas.microsoft.com/office/drawing/2014/main" id="{F4F4CE02-4A6E-1543-BC47-E1DAC8979A77}"/>
              </a:ext>
            </a:extLst>
          </p:cNvPr>
          <p:cNvSpPr>
            <a:spLocks noGrp="1"/>
          </p:cNvSpPr>
          <p:nvPr>
            <p:ph type="ctrTitle"/>
          </p:nvPr>
        </p:nvSpPr>
        <p:spPr>
          <a:xfrm>
            <a:off x="1524000" y="2164080"/>
            <a:ext cx="9144000" cy="2387600"/>
          </a:xfrm>
        </p:spPr>
        <p:txBody>
          <a:bodyPr anchor="ctr">
            <a:normAutofit/>
          </a:bodyPr>
          <a:lstStyle>
            <a:lvl1pPr algn="ctr">
              <a:defRPr sz="4800">
                <a:solidFill>
                  <a:schemeClr val="bg1"/>
                </a:solidFill>
              </a:defRPr>
            </a:lvl1pPr>
          </a:lstStyle>
          <a:p>
            <a:r>
              <a:rPr lang="en-GB" dirty="0"/>
              <a:t>Click to edit Master title style</a:t>
            </a:r>
            <a:endParaRPr lang="en-US" dirty="0"/>
          </a:p>
        </p:txBody>
      </p:sp>
      <p:sp>
        <p:nvSpPr>
          <p:cNvPr id="5" name="Subtitle 2">
            <a:extLst>
              <a:ext uri="{FF2B5EF4-FFF2-40B4-BE49-F238E27FC236}">
                <a16:creationId xmlns:a16="http://schemas.microsoft.com/office/drawing/2014/main" id="{22BC2F50-F498-3044-B26D-BFB0F5BF58E8}"/>
              </a:ext>
            </a:extLst>
          </p:cNvPr>
          <p:cNvSpPr>
            <a:spLocks noGrp="1"/>
          </p:cNvSpPr>
          <p:nvPr>
            <p:ph type="subTitle" idx="1"/>
          </p:nvPr>
        </p:nvSpPr>
        <p:spPr>
          <a:xfrm>
            <a:off x="1524000" y="4551680"/>
            <a:ext cx="9144000"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8" name="Picture 7">
            <a:extLst>
              <a:ext uri="{FF2B5EF4-FFF2-40B4-BE49-F238E27FC236}">
                <a16:creationId xmlns:a16="http://schemas.microsoft.com/office/drawing/2014/main" id="{C1E7000D-2F85-2E4D-9276-E22178FF3470}"/>
              </a:ext>
            </a:extLst>
          </p:cNvPr>
          <p:cNvPicPr>
            <a:picLocks noChangeAspect="1"/>
          </p:cNvPicPr>
          <p:nvPr userDrawn="1"/>
        </p:nvPicPr>
        <p:blipFill>
          <a:blip r:embed="rId3">
            <a:alphaModFix amt="39000"/>
          </a:blip>
          <a:stretch>
            <a:fillRect/>
          </a:stretch>
        </p:blipFill>
        <p:spPr>
          <a:xfrm>
            <a:off x="2827020" y="180340"/>
            <a:ext cx="6497320" cy="6497320"/>
          </a:xfrm>
          <a:prstGeom prst="rect">
            <a:avLst/>
          </a:prstGeom>
        </p:spPr>
      </p:pic>
      <p:pic>
        <p:nvPicPr>
          <p:cNvPr id="9" name="Picture 8">
            <a:extLst>
              <a:ext uri="{FF2B5EF4-FFF2-40B4-BE49-F238E27FC236}">
                <a16:creationId xmlns:a16="http://schemas.microsoft.com/office/drawing/2014/main" id="{740B325E-F581-E843-B6BD-260E81D8444F}"/>
              </a:ext>
            </a:extLst>
          </p:cNvPr>
          <p:cNvPicPr>
            <a:picLocks noChangeAspect="1"/>
          </p:cNvPicPr>
          <p:nvPr userDrawn="1"/>
        </p:nvPicPr>
        <p:blipFill>
          <a:blip r:embed="rId4"/>
          <a:stretch>
            <a:fillRect/>
          </a:stretch>
        </p:blipFill>
        <p:spPr>
          <a:xfrm>
            <a:off x="5539099" y="1191260"/>
            <a:ext cx="1073162" cy="1033780"/>
          </a:xfrm>
          <a:prstGeom prst="rect">
            <a:avLst/>
          </a:prstGeom>
        </p:spPr>
      </p:pic>
    </p:spTree>
    <p:extLst>
      <p:ext uri="{BB962C8B-B14F-4D97-AF65-F5344CB8AC3E}">
        <p14:creationId xmlns:p14="http://schemas.microsoft.com/office/powerpoint/2010/main" val="2928709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AI CAUTI Divid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17EF4B9-A04C-7E4A-B5E3-8064E6FEFE20}"/>
              </a:ext>
            </a:extLst>
          </p:cNvPr>
          <p:cNvPicPr>
            <a:picLocks noChangeAspect="1"/>
          </p:cNvPicPr>
          <p:nvPr userDrawn="1"/>
        </p:nvPicPr>
        <p:blipFill>
          <a:blip r:embed="rId2"/>
          <a:srcRect l="82" r="82"/>
          <a:stretch/>
        </p:blipFill>
        <p:spPr>
          <a:xfrm>
            <a:off x="0" y="0"/>
            <a:ext cx="12204000" cy="6876000"/>
          </a:xfrm>
          <a:prstGeom prst="rect">
            <a:avLst/>
          </a:prstGeom>
        </p:spPr>
      </p:pic>
      <p:sp>
        <p:nvSpPr>
          <p:cNvPr id="4" name="Title 1">
            <a:extLst>
              <a:ext uri="{FF2B5EF4-FFF2-40B4-BE49-F238E27FC236}">
                <a16:creationId xmlns:a16="http://schemas.microsoft.com/office/drawing/2014/main" id="{F4F4CE02-4A6E-1543-BC47-E1DAC8979A77}"/>
              </a:ext>
            </a:extLst>
          </p:cNvPr>
          <p:cNvSpPr>
            <a:spLocks noGrp="1"/>
          </p:cNvSpPr>
          <p:nvPr>
            <p:ph type="ctrTitle"/>
          </p:nvPr>
        </p:nvSpPr>
        <p:spPr>
          <a:xfrm>
            <a:off x="1524000" y="2164080"/>
            <a:ext cx="9144000" cy="2387600"/>
          </a:xfrm>
        </p:spPr>
        <p:txBody>
          <a:bodyPr anchor="ctr">
            <a:normAutofit/>
          </a:bodyPr>
          <a:lstStyle>
            <a:lvl1pPr algn="ctr">
              <a:defRPr sz="4800">
                <a:solidFill>
                  <a:schemeClr val="bg1"/>
                </a:solidFill>
              </a:defRPr>
            </a:lvl1pPr>
          </a:lstStyle>
          <a:p>
            <a:r>
              <a:rPr lang="en-GB" dirty="0"/>
              <a:t>Click to edit Master title style</a:t>
            </a:r>
            <a:endParaRPr lang="en-US" dirty="0"/>
          </a:p>
        </p:txBody>
      </p:sp>
      <p:sp>
        <p:nvSpPr>
          <p:cNvPr id="5" name="Subtitle 2">
            <a:extLst>
              <a:ext uri="{FF2B5EF4-FFF2-40B4-BE49-F238E27FC236}">
                <a16:creationId xmlns:a16="http://schemas.microsoft.com/office/drawing/2014/main" id="{22BC2F50-F498-3044-B26D-BFB0F5BF58E8}"/>
              </a:ext>
            </a:extLst>
          </p:cNvPr>
          <p:cNvSpPr>
            <a:spLocks noGrp="1"/>
          </p:cNvSpPr>
          <p:nvPr>
            <p:ph type="subTitle" idx="1"/>
          </p:nvPr>
        </p:nvSpPr>
        <p:spPr>
          <a:xfrm>
            <a:off x="1524000" y="4551680"/>
            <a:ext cx="9144000"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8" name="Picture 7">
            <a:extLst>
              <a:ext uri="{FF2B5EF4-FFF2-40B4-BE49-F238E27FC236}">
                <a16:creationId xmlns:a16="http://schemas.microsoft.com/office/drawing/2014/main" id="{C1E7000D-2F85-2E4D-9276-E22178FF3470}"/>
              </a:ext>
            </a:extLst>
          </p:cNvPr>
          <p:cNvPicPr>
            <a:picLocks noChangeAspect="1"/>
          </p:cNvPicPr>
          <p:nvPr userDrawn="1"/>
        </p:nvPicPr>
        <p:blipFill>
          <a:blip r:embed="rId3">
            <a:alphaModFix amt="39000"/>
          </a:blip>
          <a:stretch>
            <a:fillRect/>
          </a:stretch>
        </p:blipFill>
        <p:spPr>
          <a:xfrm>
            <a:off x="2827020" y="180340"/>
            <a:ext cx="6497320" cy="6497320"/>
          </a:xfrm>
          <a:prstGeom prst="rect">
            <a:avLst/>
          </a:prstGeom>
        </p:spPr>
      </p:pic>
      <p:pic>
        <p:nvPicPr>
          <p:cNvPr id="9" name="Picture 8">
            <a:extLst>
              <a:ext uri="{FF2B5EF4-FFF2-40B4-BE49-F238E27FC236}">
                <a16:creationId xmlns:a16="http://schemas.microsoft.com/office/drawing/2014/main" id="{740B325E-F581-E843-B6BD-260E81D8444F}"/>
              </a:ext>
            </a:extLst>
          </p:cNvPr>
          <p:cNvPicPr>
            <a:picLocks noChangeAspect="1"/>
          </p:cNvPicPr>
          <p:nvPr userDrawn="1"/>
        </p:nvPicPr>
        <p:blipFill>
          <a:blip r:embed="rId4"/>
          <a:stretch>
            <a:fillRect/>
          </a:stretch>
        </p:blipFill>
        <p:spPr>
          <a:xfrm>
            <a:off x="5539099" y="1191260"/>
            <a:ext cx="1073162" cy="1033780"/>
          </a:xfrm>
          <a:prstGeom prst="rect">
            <a:avLst/>
          </a:prstGeom>
        </p:spPr>
      </p:pic>
    </p:spTree>
    <p:extLst>
      <p:ext uri="{BB962C8B-B14F-4D97-AF65-F5344CB8AC3E}">
        <p14:creationId xmlns:p14="http://schemas.microsoft.com/office/powerpoint/2010/main" val="979500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BD Offering Divid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17EF4B9-A04C-7E4A-B5E3-8064E6FEFE20}"/>
              </a:ext>
            </a:extLst>
          </p:cNvPr>
          <p:cNvPicPr>
            <a:picLocks noChangeAspect="1"/>
          </p:cNvPicPr>
          <p:nvPr userDrawn="1"/>
        </p:nvPicPr>
        <p:blipFill>
          <a:blip r:embed="rId2"/>
          <a:srcRect l="82" r="82"/>
          <a:stretch/>
        </p:blipFill>
        <p:spPr>
          <a:xfrm>
            <a:off x="0" y="0"/>
            <a:ext cx="12204000" cy="6876000"/>
          </a:xfrm>
          <a:prstGeom prst="rect">
            <a:avLst/>
          </a:prstGeom>
        </p:spPr>
      </p:pic>
      <p:sp>
        <p:nvSpPr>
          <p:cNvPr id="4" name="Title 1">
            <a:extLst>
              <a:ext uri="{FF2B5EF4-FFF2-40B4-BE49-F238E27FC236}">
                <a16:creationId xmlns:a16="http://schemas.microsoft.com/office/drawing/2014/main" id="{F4F4CE02-4A6E-1543-BC47-E1DAC8979A77}"/>
              </a:ext>
            </a:extLst>
          </p:cNvPr>
          <p:cNvSpPr>
            <a:spLocks noGrp="1"/>
          </p:cNvSpPr>
          <p:nvPr>
            <p:ph type="ctrTitle"/>
          </p:nvPr>
        </p:nvSpPr>
        <p:spPr>
          <a:xfrm>
            <a:off x="1524000" y="2164080"/>
            <a:ext cx="9144000" cy="2387600"/>
          </a:xfrm>
        </p:spPr>
        <p:txBody>
          <a:bodyPr anchor="ctr">
            <a:normAutofit/>
          </a:bodyPr>
          <a:lstStyle>
            <a:lvl1pPr algn="ctr">
              <a:defRPr sz="4800">
                <a:solidFill>
                  <a:schemeClr val="bg1"/>
                </a:solidFill>
              </a:defRPr>
            </a:lvl1pPr>
          </a:lstStyle>
          <a:p>
            <a:r>
              <a:rPr lang="en-GB" dirty="0"/>
              <a:t>Click to edit Master title style</a:t>
            </a:r>
            <a:endParaRPr lang="en-US" dirty="0"/>
          </a:p>
        </p:txBody>
      </p:sp>
      <p:sp>
        <p:nvSpPr>
          <p:cNvPr id="5" name="Subtitle 2">
            <a:extLst>
              <a:ext uri="{FF2B5EF4-FFF2-40B4-BE49-F238E27FC236}">
                <a16:creationId xmlns:a16="http://schemas.microsoft.com/office/drawing/2014/main" id="{22BC2F50-F498-3044-B26D-BFB0F5BF58E8}"/>
              </a:ext>
            </a:extLst>
          </p:cNvPr>
          <p:cNvSpPr>
            <a:spLocks noGrp="1"/>
          </p:cNvSpPr>
          <p:nvPr>
            <p:ph type="subTitle" idx="1"/>
          </p:nvPr>
        </p:nvSpPr>
        <p:spPr>
          <a:xfrm>
            <a:off x="1524000" y="4551680"/>
            <a:ext cx="9144000"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9" name="Picture 8">
            <a:extLst>
              <a:ext uri="{FF2B5EF4-FFF2-40B4-BE49-F238E27FC236}">
                <a16:creationId xmlns:a16="http://schemas.microsoft.com/office/drawing/2014/main" id="{740B325E-F581-E843-B6BD-260E81D8444F}"/>
              </a:ext>
            </a:extLst>
          </p:cNvPr>
          <p:cNvPicPr>
            <a:picLocks noChangeAspect="1"/>
          </p:cNvPicPr>
          <p:nvPr userDrawn="1"/>
        </p:nvPicPr>
        <p:blipFill>
          <a:blip r:embed="rId3"/>
          <a:stretch>
            <a:fillRect/>
          </a:stretch>
        </p:blipFill>
        <p:spPr>
          <a:xfrm>
            <a:off x="5539099" y="1191260"/>
            <a:ext cx="1073162" cy="1033780"/>
          </a:xfrm>
          <a:prstGeom prst="rect">
            <a:avLst/>
          </a:prstGeom>
        </p:spPr>
      </p:pic>
      <p:pic>
        <p:nvPicPr>
          <p:cNvPr id="11" name="Picture 10">
            <a:extLst>
              <a:ext uri="{FF2B5EF4-FFF2-40B4-BE49-F238E27FC236}">
                <a16:creationId xmlns:a16="http://schemas.microsoft.com/office/drawing/2014/main" id="{9C78E0CA-43DD-6E4E-ACC5-A696F217946F}"/>
              </a:ext>
            </a:extLst>
          </p:cNvPr>
          <p:cNvPicPr>
            <a:picLocks noChangeAspect="1"/>
          </p:cNvPicPr>
          <p:nvPr userDrawn="1"/>
        </p:nvPicPr>
        <p:blipFill>
          <a:blip r:embed="rId4">
            <a:alphaModFix amt="39000"/>
          </a:blip>
          <a:stretch>
            <a:fillRect/>
          </a:stretch>
        </p:blipFill>
        <p:spPr>
          <a:xfrm>
            <a:off x="2827020" y="180340"/>
            <a:ext cx="6497320" cy="6497320"/>
          </a:xfrm>
          <a:prstGeom prst="rect">
            <a:avLst/>
          </a:prstGeom>
        </p:spPr>
      </p:pic>
    </p:spTree>
    <p:extLst>
      <p:ext uri="{BB962C8B-B14F-4D97-AF65-F5344CB8AC3E}">
        <p14:creationId xmlns:p14="http://schemas.microsoft.com/office/powerpoint/2010/main" val="36433331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109021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urope Watermark">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FB1FCE1-4503-654F-8FF9-606C0DAB43A7}"/>
              </a:ext>
            </a:extLst>
          </p:cNvPr>
          <p:cNvPicPr>
            <a:picLocks noChangeAspect="1"/>
          </p:cNvPicPr>
          <p:nvPr userDrawn="1"/>
        </p:nvPicPr>
        <p:blipFill rotWithShape="1">
          <a:blip r:embed="rId2">
            <a:alphaModFix amt="32000"/>
          </a:blip>
          <a:srcRect l="-2991" t="-11379" r="2991" b="11379"/>
          <a:stretch/>
        </p:blipFill>
        <p:spPr>
          <a:xfrm rot="20370824">
            <a:off x="7523999" y="-648000"/>
            <a:ext cx="5207000" cy="5067300"/>
          </a:xfrm>
          <a:prstGeom prst="rect">
            <a:avLst/>
          </a:prstGeom>
        </p:spPr>
      </p:pic>
      <p:pic>
        <p:nvPicPr>
          <p:cNvPr id="4" name="Picture 3" descr="Shape, arrow&#10;&#10;Description automatically generated">
            <a:extLst>
              <a:ext uri="{FF2B5EF4-FFF2-40B4-BE49-F238E27FC236}">
                <a16:creationId xmlns:a16="http://schemas.microsoft.com/office/drawing/2014/main" id="{AF293066-C770-8C4E-B5FE-4C3C58BB42BE}"/>
              </a:ext>
            </a:extLst>
          </p:cNvPr>
          <p:cNvPicPr>
            <a:picLocks noChangeAspect="1"/>
          </p:cNvPicPr>
          <p:nvPr userDrawn="1"/>
        </p:nvPicPr>
        <p:blipFill>
          <a:blip r:embed="rId3"/>
          <a:stretch>
            <a:fillRect/>
          </a:stretch>
        </p:blipFill>
        <p:spPr>
          <a:xfrm>
            <a:off x="304461" y="6215380"/>
            <a:ext cx="419100" cy="419100"/>
          </a:xfrm>
          <a:prstGeom prst="rect">
            <a:avLst/>
          </a:prstGeom>
        </p:spPr>
      </p:pic>
      <p:pic>
        <p:nvPicPr>
          <p:cNvPr id="5" name="Picture 4">
            <a:extLst>
              <a:ext uri="{FF2B5EF4-FFF2-40B4-BE49-F238E27FC236}">
                <a16:creationId xmlns:a16="http://schemas.microsoft.com/office/drawing/2014/main" id="{9D3033A1-04BF-214B-B58D-18BBBA2460EB}"/>
              </a:ext>
            </a:extLst>
          </p:cNvPr>
          <p:cNvPicPr>
            <a:picLocks noChangeAspect="1"/>
          </p:cNvPicPr>
          <p:nvPr userDrawn="1"/>
        </p:nvPicPr>
        <p:blipFill>
          <a:blip r:embed="rId4">
            <a:alphaModFix amt="46000"/>
          </a:blip>
          <a:stretch>
            <a:fillRect/>
          </a:stretch>
        </p:blipFill>
        <p:spPr>
          <a:xfrm>
            <a:off x="-37" y="2889250"/>
            <a:ext cx="12192037" cy="3346450"/>
          </a:xfrm>
          <a:prstGeom prst="rect">
            <a:avLst/>
          </a:prstGeom>
        </p:spPr>
      </p:pic>
      <p:sp>
        <p:nvSpPr>
          <p:cNvPr id="6" name="Title 1">
            <a:extLst>
              <a:ext uri="{FF2B5EF4-FFF2-40B4-BE49-F238E27FC236}">
                <a16:creationId xmlns:a16="http://schemas.microsoft.com/office/drawing/2014/main" id="{60733D1F-AE60-1C4C-8759-D2C154F6560F}"/>
              </a:ext>
            </a:extLst>
          </p:cNvPr>
          <p:cNvSpPr>
            <a:spLocks noGrp="1"/>
          </p:cNvSpPr>
          <p:nvPr>
            <p:ph type="ctrTitle"/>
          </p:nvPr>
        </p:nvSpPr>
        <p:spPr>
          <a:xfrm>
            <a:off x="357499" y="375920"/>
            <a:ext cx="9144000" cy="1310639"/>
          </a:xfrm>
        </p:spPr>
        <p:txBody>
          <a:bodyPr anchor="ctr">
            <a:normAutofit/>
          </a:bodyPr>
          <a:lstStyle>
            <a:lvl1pPr algn="l">
              <a:defRPr sz="3200">
                <a:solidFill>
                  <a:srgbClr val="335F9F"/>
                </a:solidFill>
              </a:defRPr>
            </a:lvl1pPr>
          </a:lstStyle>
          <a:p>
            <a:r>
              <a:rPr lang="en-GB" dirty="0"/>
              <a:t>Click to edit Master title style</a:t>
            </a:r>
            <a:endParaRPr lang="en-US" dirty="0"/>
          </a:p>
        </p:txBody>
      </p:sp>
      <p:sp>
        <p:nvSpPr>
          <p:cNvPr id="7" name="Subtitle 2">
            <a:extLst>
              <a:ext uri="{FF2B5EF4-FFF2-40B4-BE49-F238E27FC236}">
                <a16:creationId xmlns:a16="http://schemas.microsoft.com/office/drawing/2014/main" id="{947028BD-136C-AC47-99FB-61797DAEBF63}"/>
              </a:ext>
            </a:extLst>
          </p:cNvPr>
          <p:cNvSpPr>
            <a:spLocks noGrp="1"/>
          </p:cNvSpPr>
          <p:nvPr>
            <p:ph type="subTitle" idx="1"/>
          </p:nvPr>
        </p:nvSpPr>
        <p:spPr>
          <a:xfrm>
            <a:off x="357498" y="1899920"/>
            <a:ext cx="11377301" cy="4023360"/>
          </a:xfrm>
        </p:spPr>
        <p:txBody>
          <a:bodyPr/>
          <a:lstStyle>
            <a:lvl1pPr marL="0" indent="0" algn="l">
              <a:buNone/>
              <a:defRPr sz="2400">
                <a:solidFill>
                  <a:schemeClr val="bg2">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8" name="Picture 7">
            <a:extLst>
              <a:ext uri="{FF2B5EF4-FFF2-40B4-BE49-F238E27FC236}">
                <a16:creationId xmlns:a16="http://schemas.microsoft.com/office/drawing/2014/main" id="{5E43D1EA-9390-D543-A551-A207D80B9164}"/>
              </a:ext>
            </a:extLst>
          </p:cNvPr>
          <p:cNvPicPr>
            <a:picLocks noChangeAspect="1"/>
          </p:cNvPicPr>
          <p:nvPr userDrawn="1"/>
        </p:nvPicPr>
        <p:blipFill>
          <a:blip r:embed="rId5"/>
          <a:stretch>
            <a:fillRect/>
          </a:stretch>
        </p:blipFill>
        <p:spPr>
          <a:xfrm>
            <a:off x="10508348" y="5943600"/>
            <a:ext cx="1683652" cy="915670"/>
          </a:xfrm>
          <a:prstGeom prst="rect">
            <a:avLst/>
          </a:prstGeom>
        </p:spPr>
      </p:pic>
    </p:spTree>
    <p:extLst>
      <p:ext uri="{BB962C8B-B14F-4D97-AF65-F5344CB8AC3E}">
        <p14:creationId xmlns:p14="http://schemas.microsoft.com/office/powerpoint/2010/main" val="27608228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End Slide">
    <p:bg>
      <p:bgPr>
        <a:solidFill>
          <a:srgbClr val="E1E2E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895AEA1-858E-4C4E-81E8-1079482BC685}"/>
              </a:ext>
            </a:extLst>
          </p:cNvPr>
          <p:cNvPicPr>
            <a:picLocks noChangeAspect="1"/>
          </p:cNvPicPr>
          <p:nvPr userDrawn="1"/>
        </p:nvPicPr>
        <p:blipFill>
          <a:blip r:embed="rId2"/>
          <a:stretch>
            <a:fillRect/>
          </a:stretch>
        </p:blipFill>
        <p:spPr>
          <a:xfrm>
            <a:off x="2994500" y="1466215"/>
            <a:ext cx="6203000" cy="3925570"/>
          </a:xfrm>
          <a:prstGeom prst="rect">
            <a:avLst/>
          </a:prstGeom>
        </p:spPr>
      </p:pic>
    </p:spTree>
    <p:extLst>
      <p:ext uri="{BB962C8B-B14F-4D97-AF65-F5344CB8AC3E}">
        <p14:creationId xmlns:p14="http://schemas.microsoft.com/office/powerpoint/2010/main" val="28835957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264B24B-4837-1148-A76C-224DD14BB6E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04C7E889-E073-3F40-8DE7-277C00BC498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89E50DF-98F1-6249-B80C-1215BB79EC6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Verdana" panose="020B0604030504040204" pitchFamily="34" charset="0"/>
                <a:ea typeface="Verdana" panose="020B0604030504040204" pitchFamily="34" charset="0"/>
                <a:cs typeface="Verdana" panose="020B0604030504040204" pitchFamily="34" charset="0"/>
              </a:defRPr>
            </a:lvl1pPr>
          </a:lstStyle>
          <a:p>
            <a:fld id="{774F7AC8-F403-E14C-B4C2-21DACF9B2D05}" type="datetimeFigureOut">
              <a:rPr lang="en-US" smtClean="0"/>
              <a:pPr/>
              <a:t>6/24/2022</a:t>
            </a:fld>
            <a:endParaRPr lang="en-US"/>
          </a:p>
        </p:txBody>
      </p:sp>
      <p:sp>
        <p:nvSpPr>
          <p:cNvPr id="5" name="Footer Placeholder 4">
            <a:extLst>
              <a:ext uri="{FF2B5EF4-FFF2-40B4-BE49-F238E27FC236}">
                <a16:creationId xmlns:a16="http://schemas.microsoft.com/office/drawing/2014/main" id="{7A71CD56-D0AF-2B45-9356-0F71028DEF0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Verdana" panose="020B0604030504040204" pitchFamily="34" charset="0"/>
                <a:ea typeface="Verdana" panose="020B0604030504040204" pitchFamily="34" charset="0"/>
                <a:cs typeface="Verdana" panose="020B0604030504040204" pitchFamily="34" charset="0"/>
              </a:defRPr>
            </a:lvl1pPr>
          </a:lstStyle>
          <a:p>
            <a:endParaRPr lang="en-US"/>
          </a:p>
        </p:txBody>
      </p:sp>
      <p:sp>
        <p:nvSpPr>
          <p:cNvPr id="6" name="Slide Number Placeholder 5">
            <a:extLst>
              <a:ext uri="{FF2B5EF4-FFF2-40B4-BE49-F238E27FC236}">
                <a16:creationId xmlns:a16="http://schemas.microsoft.com/office/drawing/2014/main" id="{B03E4139-C99E-2444-97D4-51300E8502F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Verdana" panose="020B0604030504040204" pitchFamily="34" charset="0"/>
                <a:ea typeface="Verdana" panose="020B0604030504040204" pitchFamily="34" charset="0"/>
                <a:cs typeface="Verdana" panose="020B0604030504040204" pitchFamily="34" charset="0"/>
              </a:defRPr>
            </a:lvl1pPr>
          </a:lstStyle>
          <a:p>
            <a:fld id="{23AD6D4D-01C9-F245-9CD6-16BAC8FE1633}" type="slidenum">
              <a:rPr lang="en-US" smtClean="0"/>
              <a:pPr/>
              <a:t>‹#›</a:t>
            </a:fld>
            <a:endParaRPr lang="en-US"/>
          </a:p>
        </p:txBody>
      </p:sp>
    </p:spTree>
    <p:extLst>
      <p:ext uri="{BB962C8B-B14F-4D97-AF65-F5344CB8AC3E}">
        <p14:creationId xmlns:p14="http://schemas.microsoft.com/office/powerpoint/2010/main" val="929852483"/>
      </p:ext>
    </p:extLst>
  </p:cSld>
  <p:clrMap bg1="lt1" tx1="dk1" bg2="lt2" tx2="dk2" accent1="accent1" accent2="accent2" accent3="accent3" accent4="accent4" accent5="accent5" accent6="accent6" hlink="hlink" folHlink="folHlink"/>
  <p:sldLayoutIdLst>
    <p:sldLayoutId id="2147483687" r:id="rId1"/>
    <p:sldLayoutId id="2147483659" r:id="rId2"/>
    <p:sldLayoutId id="2147483684" r:id="rId3"/>
    <p:sldLayoutId id="2147483683" r:id="rId4"/>
    <p:sldLayoutId id="2147483681" r:id="rId5"/>
    <p:sldLayoutId id="2147483682" r:id="rId6"/>
    <p:sldLayoutId id="2147483685" r:id="rId7"/>
    <p:sldLayoutId id="2147483686" r:id="rId8"/>
    <p:sldLayoutId id="2147483680" r:id="rId9"/>
  </p:sldLayoutIdLst>
  <p:txStyles>
    <p:titleStyle>
      <a:lvl1pPr algn="l" defTabSz="914400" rtl="0" eaLnBrk="1" latinLnBrk="0" hangingPunct="1">
        <a:lnSpc>
          <a:spcPct val="90000"/>
        </a:lnSpc>
        <a:spcBef>
          <a:spcPct val="0"/>
        </a:spcBef>
        <a:buNone/>
        <a:defRPr sz="38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8.xml"/><Relationship Id="rId5" Type="http://schemas.openxmlformats.org/officeDocument/2006/relationships/image" Target="../media/image19.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B634A5-0BC1-8C49-879B-705829914972}"/>
              </a:ext>
            </a:extLst>
          </p:cNvPr>
          <p:cNvSpPr>
            <a:spLocks noGrp="1"/>
          </p:cNvSpPr>
          <p:nvPr>
            <p:ph type="title"/>
          </p:nvPr>
        </p:nvSpPr>
        <p:spPr>
          <a:xfrm>
            <a:off x="755072" y="5119109"/>
            <a:ext cx="9490364" cy="1325563"/>
          </a:xfrm>
        </p:spPr>
        <p:txBody>
          <a:bodyPr/>
          <a:lstStyle/>
          <a:p>
            <a:pPr algn="l"/>
            <a:r>
              <a:rPr lang="en-GB" dirty="0"/>
              <a:t>Increasing Adherence To CAUTI Guidelines :</a:t>
            </a:r>
            <a:br>
              <a:rPr lang="en-GB" dirty="0"/>
            </a:br>
            <a:r>
              <a:rPr lang="en-GB" dirty="0"/>
              <a:t>Recommendations From Existing Evidence</a:t>
            </a:r>
            <a:endParaRPr lang="en-US" dirty="0">
              <a:solidFill>
                <a:schemeClr val="tx1"/>
              </a:solidFill>
            </a:endParaRPr>
          </a:p>
        </p:txBody>
      </p:sp>
      <p:sp>
        <p:nvSpPr>
          <p:cNvPr id="3" name="TextBox 2">
            <a:extLst>
              <a:ext uri="{FF2B5EF4-FFF2-40B4-BE49-F238E27FC236}">
                <a16:creationId xmlns:a16="http://schemas.microsoft.com/office/drawing/2014/main" id="{13715B7D-D365-448F-ADA9-359919E7E4CE}"/>
              </a:ext>
            </a:extLst>
          </p:cNvPr>
          <p:cNvSpPr txBox="1"/>
          <p:nvPr/>
        </p:nvSpPr>
        <p:spPr>
          <a:xfrm>
            <a:off x="193582" y="6627168"/>
            <a:ext cx="11804835" cy="230832"/>
          </a:xfrm>
          <a:prstGeom prst="rect">
            <a:avLst/>
          </a:prstGeom>
          <a:noFill/>
        </p:spPr>
        <p:txBody>
          <a:bodyPr wrap="none" rtlCol="0">
            <a:spAutoFit/>
          </a:bodyPr>
          <a:lstStyle/>
          <a:p>
            <a:r>
              <a:rPr lang="en-GB" sz="900" dirty="0"/>
              <a:t>Disclaimer - this presentation and summary is neither bound to be complete or accurate .BD waives any liability for any statement contained in the summary .For verification of any summary statements please refer to the original guidelines </a:t>
            </a:r>
            <a:endParaRPr lang="en-US" dirty="0"/>
          </a:p>
        </p:txBody>
      </p:sp>
    </p:spTree>
    <p:extLst>
      <p:ext uri="{BB962C8B-B14F-4D97-AF65-F5344CB8AC3E}">
        <p14:creationId xmlns:p14="http://schemas.microsoft.com/office/powerpoint/2010/main" val="32956807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18A851-BF56-DC47-805F-2E6E8BECE33D}"/>
              </a:ext>
            </a:extLst>
          </p:cNvPr>
          <p:cNvSpPr>
            <a:spLocks noGrp="1"/>
          </p:cNvSpPr>
          <p:nvPr>
            <p:ph type="ctrTitle"/>
          </p:nvPr>
        </p:nvSpPr>
        <p:spPr>
          <a:xfrm>
            <a:off x="357499" y="105756"/>
            <a:ext cx="9144000" cy="1310639"/>
          </a:xfrm>
        </p:spPr>
        <p:txBody>
          <a:bodyPr/>
          <a:lstStyle/>
          <a:p>
            <a:r>
              <a:rPr lang="en-GB" dirty="0"/>
              <a:t>Urinary Catheter Kits – Key Evidence </a:t>
            </a:r>
            <a:endParaRPr lang="en-US" dirty="0"/>
          </a:p>
        </p:txBody>
      </p:sp>
      <p:sp>
        <p:nvSpPr>
          <p:cNvPr id="3" name="Subtitle 2">
            <a:extLst>
              <a:ext uri="{FF2B5EF4-FFF2-40B4-BE49-F238E27FC236}">
                <a16:creationId xmlns:a16="http://schemas.microsoft.com/office/drawing/2014/main" id="{730C5272-75CA-A640-8363-B7433A0CCE03}"/>
              </a:ext>
            </a:extLst>
          </p:cNvPr>
          <p:cNvSpPr>
            <a:spLocks noGrp="1"/>
          </p:cNvSpPr>
          <p:nvPr>
            <p:ph type="subTitle" idx="1"/>
          </p:nvPr>
        </p:nvSpPr>
        <p:spPr>
          <a:xfrm>
            <a:off x="159327" y="1084810"/>
            <a:ext cx="12032673" cy="4023360"/>
          </a:xfrm>
        </p:spPr>
        <p:txBody>
          <a:bodyPr>
            <a:noAutofit/>
          </a:bodyPr>
          <a:lstStyle/>
          <a:p>
            <a:r>
              <a:rPr lang="en-US" sz="2000" b="1" dirty="0">
                <a:solidFill>
                  <a:srgbClr val="323032"/>
                </a:solidFill>
              </a:rPr>
              <a:t>Sherwood Forest </a:t>
            </a:r>
            <a:r>
              <a:rPr lang="en-US" sz="2000" b="1" dirty="0" err="1">
                <a:solidFill>
                  <a:srgbClr val="323032"/>
                </a:solidFill>
              </a:rPr>
              <a:t>Hospital,British</a:t>
            </a:r>
            <a:r>
              <a:rPr lang="en-US" sz="2000" b="1" dirty="0">
                <a:solidFill>
                  <a:srgbClr val="323032"/>
                </a:solidFill>
              </a:rPr>
              <a:t> Journal of Nursing</a:t>
            </a:r>
          </a:p>
          <a:p>
            <a:pPr marL="342900" indent="-342900">
              <a:buFont typeface="Arial" panose="020B0604020202020204" pitchFamily="34" charset="0"/>
              <a:buChar char="•"/>
            </a:pPr>
            <a:r>
              <a:rPr lang="en-US" sz="2000" dirty="0">
                <a:solidFill>
                  <a:srgbClr val="323032"/>
                </a:solidFill>
              </a:rPr>
              <a:t>A </a:t>
            </a:r>
            <a:r>
              <a:rPr lang="en-US" sz="2000" dirty="0" err="1">
                <a:solidFill>
                  <a:srgbClr val="323032"/>
                </a:solidFill>
              </a:rPr>
              <a:t>programme</a:t>
            </a:r>
            <a:r>
              <a:rPr lang="en-US" sz="2000" dirty="0">
                <a:solidFill>
                  <a:srgbClr val="323032"/>
                </a:solidFill>
              </a:rPr>
              <a:t> to </a:t>
            </a:r>
            <a:r>
              <a:rPr lang="en-US" sz="2000" dirty="0" err="1">
                <a:solidFill>
                  <a:srgbClr val="323032"/>
                </a:solidFill>
              </a:rPr>
              <a:t>standardise</a:t>
            </a:r>
            <a:r>
              <a:rPr lang="en-US" sz="2000" dirty="0">
                <a:solidFill>
                  <a:srgbClr val="323032"/>
                </a:solidFill>
              </a:rPr>
              <a:t> urinary </a:t>
            </a:r>
            <a:r>
              <a:rPr lang="en-US" sz="2000" dirty="0" err="1">
                <a:solidFill>
                  <a:srgbClr val="323032"/>
                </a:solidFill>
              </a:rPr>
              <a:t>catheterisation</a:t>
            </a:r>
            <a:r>
              <a:rPr lang="en-US" sz="2000" dirty="0">
                <a:solidFill>
                  <a:srgbClr val="323032"/>
                </a:solidFill>
              </a:rPr>
              <a:t> practice with the aim of reducing CAUTI. </a:t>
            </a:r>
          </a:p>
          <a:p>
            <a:pPr marL="342900" indent="-342900">
              <a:buFont typeface="Arial" panose="020B0604020202020204" pitchFamily="34" charset="0"/>
              <a:buChar char="•"/>
            </a:pPr>
            <a:r>
              <a:rPr lang="en-US" sz="2000" dirty="0">
                <a:solidFill>
                  <a:srgbClr val="323032"/>
                </a:solidFill>
              </a:rPr>
              <a:t>Hospital-wide use of a urinary </a:t>
            </a:r>
            <a:r>
              <a:rPr lang="en-US" sz="2000" dirty="0" err="1">
                <a:solidFill>
                  <a:srgbClr val="323032"/>
                </a:solidFill>
              </a:rPr>
              <a:t>catheterisation</a:t>
            </a:r>
            <a:r>
              <a:rPr lang="en-US" sz="2000" dirty="0">
                <a:solidFill>
                  <a:srgbClr val="323032"/>
                </a:solidFill>
              </a:rPr>
              <a:t> set. </a:t>
            </a:r>
          </a:p>
          <a:p>
            <a:pPr marL="342900" indent="-342900">
              <a:buFont typeface="Arial" panose="020B0604020202020204" pitchFamily="34" charset="0"/>
              <a:buChar char="•"/>
            </a:pPr>
            <a:r>
              <a:rPr lang="en-US" sz="2000" dirty="0">
                <a:solidFill>
                  <a:srgbClr val="323032"/>
                </a:solidFill>
              </a:rPr>
              <a:t>In the first year after the introduction of the urinary </a:t>
            </a:r>
            <a:r>
              <a:rPr lang="en-US" sz="2000" dirty="0" err="1">
                <a:solidFill>
                  <a:srgbClr val="323032"/>
                </a:solidFill>
              </a:rPr>
              <a:t>catheterisation</a:t>
            </a:r>
            <a:r>
              <a:rPr lang="en-US" sz="2000" dirty="0">
                <a:solidFill>
                  <a:srgbClr val="323032"/>
                </a:solidFill>
              </a:rPr>
              <a:t> set, the incidence of</a:t>
            </a:r>
          </a:p>
          <a:p>
            <a:r>
              <a:rPr lang="en-US" sz="2000" dirty="0">
                <a:solidFill>
                  <a:srgbClr val="323032"/>
                </a:solidFill>
              </a:rPr>
              <a:t>    CAUTI fell from 13.3% to 2.1% , a reduction of 80%.</a:t>
            </a:r>
          </a:p>
          <a:p>
            <a:pPr marL="342900" indent="-342900">
              <a:buFont typeface="Arial" panose="020B0604020202020204" pitchFamily="34" charset="0"/>
              <a:buChar char="•"/>
            </a:pPr>
            <a:r>
              <a:rPr lang="en-US" sz="2000" dirty="0">
                <a:solidFill>
                  <a:srgbClr val="323032"/>
                </a:solidFill>
              </a:rPr>
              <a:t>Savings from the introduction of the set were estimated at £33,000 per annum.</a:t>
            </a:r>
          </a:p>
          <a:p>
            <a:endParaRPr lang="en-US" sz="2000" dirty="0">
              <a:solidFill>
                <a:srgbClr val="323032"/>
              </a:solidFill>
            </a:endParaRPr>
          </a:p>
          <a:p>
            <a:r>
              <a:rPr lang="en-US" sz="2000" b="1" dirty="0">
                <a:solidFill>
                  <a:srgbClr val="323032"/>
                </a:solidFill>
              </a:rPr>
              <a:t>Nottingham University </a:t>
            </a:r>
            <a:r>
              <a:rPr lang="en-US" sz="2000" b="1" dirty="0" err="1">
                <a:solidFill>
                  <a:srgbClr val="323032"/>
                </a:solidFill>
              </a:rPr>
              <a:t>Hospital,British</a:t>
            </a:r>
            <a:r>
              <a:rPr lang="en-US" sz="2000" b="1" dirty="0">
                <a:solidFill>
                  <a:srgbClr val="323032"/>
                </a:solidFill>
              </a:rPr>
              <a:t> Journal of Nursing</a:t>
            </a:r>
          </a:p>
          <a:p>
            <a:pPr marL="342900" indent="-342900">
              <a:buFont typeface="Arial" panose="020B0604020202020204" pitchFamily="34" charset="0"/>
              <a:buChar char="•"/>
            </a:pPr>
            <a:r>
              <a:rPr lang="en-US" sz="2000" dirty="0">
                <a:solidFill>
                  <a:srgbClr val="323032"/>
                </a:solidFill>
              </a:rPr>
              <a:t>Inspired by the innovations in urinary </a:t>
            </a:r>
            <a:r>
              <a:rPr lang="en-US" sz="2000" dirty="0" err="1">
                <a:solidFill>
                  <a:srgbClr val="323032"/>
                </a:solidFill>
              </a:rPr>
              <a:t>catheterisation</a:t>
            </a:r>
            <a:r>
              <a:rPr lang="en-US" sz="2000" dirty="0">
                <a:solidFill>
                  <a:srgbClr val="323032"/>
                </a:solidFill>
              </a:rPr>
              <a:t> implemented in the US </a:t>
            </a:r>
          </a:p>
          <a:p>
            <a:pPr marL="342900" indent="-342900">
              <a:buFont typeface="Arial" panose="020B0604020202020204" pitchFamily="34" charset="0"/>
              <a:buChar char="•"/>
            </a:pPr>
            <a:r>
              <a:rPr lang="en-US" sz="2000" dirty="0" err="1">
                <a:solidFill>
                  <a:srgbClr val="323032"/>
                </a:solidFill>
              </a:rPr>
              <a:t>lntroduced</a:t>
            </a:r>
            <a:r>
              <a:rPr lang="en-US" sz="2000" dirty="0">
                <a:solidFill>
                  <a:srgbClr val="323032"/>
                </a:solidFill>
              </a:rPr>
              <a:t> the use of a urinary </a:t>
            </a:r>
            <a:r>
              <a:rPr lang="en-US" sz="2000" dirty="0" err="1">
                <a:solidFill>
                  <a:srgbClr val="323032"/>
                </a:solidFill>
              </a:rPr>
              <a:t>catheterisation</a:t>
            </a:r>
            <a:r>
              <a:rPr lang="en-US" sz="2000" dirty="0">
                <a:solidFill>
                  <a:srgbClr val="323032"/>
                </a:solidFill>
              </a:rPr>
              <a:t> set in its two acute treatment </a:t>
            </a:r>
            <a:r>
              <a:rPr lang="en-US" sz="2000" dirty="0" err="1">
                <a:solidFill>
                  <a:srgbClr val="323032"/>
                </a:solidFill>
              </a:rPr>
              <a:t>centres</a:t>
            </a:r>
            <a:r>
              <a:rPr lang="en-US" sz="2000" dirty="0">
                <a:solidFill>
                  <a:srgbClr val="323032"/>
                </a:solidFill>
              </a:rPr>
              <a:t>, together with a training </a:t>
            </a:r>
            <a:r>
              <a:rPr lang="en-US" sz="2000" dirty="0" err="1">
                <a:solidFill>
                  <a:srgbClr val="323032"/>
                </a:solidFill>
              </a:rPr>
              <a:t>programme</a:t>
            </a:r>
            <a:r>
              <a:rPr lang="en-US" sz="2000" dirty="0">
                <a:solidFill>
                  <a:srgbClr val="323032"/>
                </a:solidFill>
              </a:rPr>
              <a:t>. </a:t>
            </a:r>
          </a:p>
          <a:p>
            <a:pPr marL="342900" indent="-342900">
              <a:buFont typeface="Arial" panose="020B0604020202020204" pitchFamily="34" charset="0"/>
              <a:buChar char="•"/>
            </a:pPr>
            <a:r>
              <a:rPr lang="en-US" sz="2000" dirty="0">
                <a:solidFill>
                  <a:srgbClr val="323032"/>
                </a:solidFill>
              </a:rPr>
              <a:t>A reduction in CAUTI of 80% between 2014 and 2016. The estimated annual savings were around £160,000.</a:t>
            </a:r>
          </a:p>
        </p:txBody>
      </p:sp>
    </p:spTree>
    <p:extLst>
      <p:ext uri="{BB962C8B-B14F-4D97-AF65-F5344CB8AC3E}">
        <p14:creationId xmlns:p14="http://schemas.microsoft.com/office/powerpoint/2010/main" val="19048048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D15CDA-69C9-1F43-AE50-AA3A70C8502B}"/>
              </a:ext>
            </a:extLst>
          </p:cNvPr>
          <p:cNvSpPr>
            <a:spLocks noGrp="1"/>
          </p:cNvSpPr>
          <p:nvPr>
            <p:ph type="ctrTitle"/>
          </p:nvPr>
        </p:nvSpPr>
        <p:spPr/>
        <p:txBody>
          <a:bodyPr/>
          <a:lstStyle/>
          <a:p>
            <a:r>
              <a:rPr lang="en-GB" dirty="0"/>
              <a:t>Urinary Catheter Kits – Contents of Kit/Set  </a:t>
            </a:r>
            <a:endParaRPr lang="en-US" dirty="0"/>
          </a:p>
        </p:txBody>
      </p:sp>
      <p:pic>
        <p:nvPicPr>
          <p:cNvPr id="7" name="Picture 6">
            <a:extLst>
              <a:ext uri="{FF2B5EF4-FFF2-40B4-BE49-F238E27FC236}">
                <a16:creationId xmlns:a16="http://schemas.microsoft.com/office/drawing/2014/main" id="{CE55DCD3-66EE-4F10-951D-9AF67413D1E3}"/>
              </a:ext>
            </a:extLst>
          </p:cNvPr>
          <p:cNvPicPr>
            <a:picLocks noChangeAspect="1"/>
          </p:cNvPicPr>
          <p:nvPr/>
        </p:nvPicPr>
        <p:blipFill>
          <a:blip r:embed="rId2"/>
          <a:stretch>
            <a:fillRect/>
          </a:stretch>
        </p:blipFill>
        <p:spPr>
          <a:xfrm>
            <a:off x="97727" y="3962342"/>
            <a:ext cx="5492581" cy="1645457"/>
          </a:xfrm>
          <a:prstGeom prst="rect">
            <a:avLst/>
          </a:prstGeom>
        </p:spPr>
      </p:pic>
      <p:pic>
        <p:nvPicPr>
          <p:cNvPr id="11" name="Picture 10">
            <a:extLst>
              <a:ext uri="{FF2B5EF4-FFF2-40B4-BE49-F238E27FC236}">
                <a16:creationId xmlns:a16="http://schemas.microsoft.com/office/drawing/2014/main" id="{0D2012B8-B5CA-4319-8B14-42855757AECF}"/>
              </a:ext>
            </a:extLst>
          </p:cNvPr>
          <p:cNvPicPr>
            <a:picLocks noChangeAspect="1"/>
          </p:cNvPicPr>
          <p:nvPr/>
        </p:nvPicPr>
        <p:blipFill>
          <a:blip r:embed="rId3"/>
          <a:stretch>
            <a:fillRect/>
          </a:stretch>
        </p:blipFill>
        <p:spPr>
          <a:xfrm>
            <a:off x="94500" y="1773152"/>
            <a:ext cx="5391901" cy="1321092"/>
          </a:xfrm>
          <a:prstGeom prst="rect">
            <a:avLst/>
          </a:prstGeom>
        </p:spPr>
      </p:pic>
      <p:pic>
        <p:nvPicPr>
          <p:cNvPr id="13" name="Picture 12">
            <a:extLst>
              <a:ext uri="{FF2B5EF4-FFF2-40B4-BE49-F238E27FC236}">
                <a16:creationId xmlns:a16="http://schemas.microsoft.com/office/drawing/2014/main" id="{8BC3969E-3917-487F-A42A-AA26F2529987}"/>
              </a:ext>
            </a:extLst>
          </p:cNvPr>
          <p:cNvPicPr>
            <a:picLocks noChangeAspect="1"/>
          </p:cNvPicPr>
          <p:nvPr/>
        </p:nvPicPr>
        <p:blipFill>
          <a:blip r:embed="rId4"/>
          <a:stretch>
            <a:fillRect/>
          </a:stretch>
        </p:blipFill>
        <p:spPr>
          <a:xfrm>
            <a:off x="6005948" y="1809338"/>
            <a:ext cx="5527962" cy="975060"/>
          </a:xfrm>
          <a:prstGeom prst="rect">
            <a:avLst/>
          </a:prstGeom>
        </p:spPr>
      </p:pic>
      <p:pic>
        <p:nvPicPr>
          <p:cNvPr id="15" name="Picture 14">
            <a:extLst>
              <a:ext uri="{FF2B5EF4-FFF2-40B4-BE49-F238E27FC236}">
                <a16:creationId xmlns:a16="http://schemas.microsoft.com/office/drawing/2014/main" id="{EC438E14-43C4-4CB1-92B2-5004F687D0D0}"/>
              </a:ext>
            </a:extLst>
          </p:cNvPr>
          <p:cNvPicPr>
            <a:picLocks noChangeAspect="1"/>
          </p:cNvPicPr>
          <p:nvPr/>
        </p:nvPicPr>
        <p:blipFill>
          <a:blip r:embed="rId5"/>
          <a:stretch>
            <a:fillRect/>
          </a:stretch>
        </p:blipFill>
        <p:spPr>
          <a:xfrm>
            <a:off x="5829301" y="3961954"/>
            <a:ext cx="5704609" cy="1168512"/>
          </a:xfrm>
          <a:prstGeom prst="rect">
            <a:avLst/>
          </a:prstGeom>
        </p:spPr>
      </p:pic>
      <p:cxnSp>
        <p:nvCxnSpPr>
          <p:cNvPr id="17" name="Straight Connector 16">
            <a:extLst>
              <a:ext uri="{FF2B5EF4-FFF2-40B4-BE49-F238E27FC236}">
                <a16:creationId xmlns:a16="http://schemas.microsoft.com/office/drawing/2014/main" id="{FEE08C4A-7B6A-43F6-9F77-12F2BB807B2D}"/>
              </a:ext>
            </a:extLst>
          </p:cNvPr>
          <p:cNvCxnSpPr>
            <a:cxnSpLocks/>
          </p:cNvCxnSpPr>
          <p:nvPr/>
        </p:nvCxnSpPr>
        <p:spPr>
          <a:xfrm>
            <a:off x="5663045" y="1392382"/>
            <a:ext cx="93519" cy="5089698"/>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245A48FD-80F4-48F3-810B-74755963EAC1}"/>
              </a:ext>
            </a:extLst>
          </p:cNvPr>
          <p:cNvCxnSpPr/>
          <p:nvPr/>
        </p:nvCxnSpPr>
        <p:spPr>
          <a:xfrm>
            <a:off x="259773" y="3699164"/>
            <a:ext cx="11502736"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96530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D15CDA-69C9-1F43-AE50-AA3A70C8502B}"/>
              </a:ext>
            </a:extLst>
          </p:cNvPr>
          <p:cNvSpPr>
            <a:spLocks noGrp="1"/>
          </p:cNvSpPr>
          <p:nvPr>
            <p:ph type="ctrTitle"/>
          </p:nvPr>
        </p:nvSpPr>
        <p:spPr/>
        <p:txBody>
          <a:bodyPr/>
          <a:lstStyle/>
          <a:p>
            <a:r>
              <a:rPr lang="en-GB" dirty="0"/>
              <a:t>Urinary Catheter Kits – Contents of Kit/Set  </a:t>
            </a:r>
            <a:endParaRPr lang="en-US" dirty="0"/>
          </a:p>
        </p:txBody>
      </p:sp>
      <p:pic>
        <p:nvPicPr>
          <p:cNvPr id="4" name="Picture 3">
            <a:extLst>
              <a:ext uri="{FF2B5EF4-FFF2-40B4-BE49-F238E27FC236}">
                <a16:creationId xmlns:a16="http://schemas.microsoft.com/office/drawing/2014/main" id="{C340DDB9-D188-4BAE-9804-A5544C5E1C91}"/>
              </a:ext>
            </a:extLst>
          </p:cNvPr>
          <p:cNvPicPr>
            <a:picLocks noChangeAspect="1"/>
          </p:cNvPicPr>
          <p:nvPr/>
        </p:nvPicPr>
        <p:blipFill>
          <a:blip r:embed="rId2"/>
          <a:stretch>
            <a:fillRect/>
          </a:stretch>
        </p:blipFill>
        <p:spPr>
          <a:xfrm>
            <a:off x="731693" y="1547812"/>
            <a:ext cx="6572250" cy="3762375"/>
          </a:xfrm>
          <a:prstGeom prst="rect">
            <a:avLst/>
          </a:prstGeom>
        </p:spPr>
      </p:pic>
      <p:pic>
        <p:nvPicPr>
          <p:cNvPr id="3" name="Picture 2">
            <a:extLst>
              <a:ext uri="{FF2B5EF4-FFF2-40B4-BE49-F238E27FC236}">
                <a16:creationId xmlns:a16="http://schemas.microsoft.com/office/drawing/2014/main" id="{69A23F46-81F4-4848-8295-990C3F24C5E9}"/>
              </a:ext>
            </a:extLst>
          </p:cNvPr>
          <p:cNvPicPr>
            <a:picLocks noChangeAspect="1"/>
          </p:cNvPicPr>
          <p:nvPr/>
        </p:nvPicPr>
        <p:blipFill>
          <a:blip r:embed="rId3"/>
          <a:stretch>
            <a:fillRect/>
          </a:stretch>
        </p:blipFill>
        <p:spPr>
          <a:xfrm>
            <a:off x="7678137" y="1811044"/>
            <a:ext cx="4346044" cy="3000653"/>
          </a:xfrm>
          <a:prstGeom prst="rect">
            <a:avLst/>
          </a:prstGeom>
        </p:spPr>
      </p:pic>
    </p:spTree>
    <p:extLst>
      <p:ext uri="{BB962C8B-B14F-4D97-AF65-F5344CB8AC3E}">
        <p14:creationId xmlns:p14="http://schemas.microsoft.com/office/powerpoint/2010/main" val="21726810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D0B48D4-3B78-4873-B2E0-BDBEB6F46B14}"/>
              </a:ext>
            </a:extLst>
          </p:cNvPr>
          <p:cNvPicPr>
            <a:picLocks noChangeAspect="1"/>
          </p:cNvPicPr>
          <p:nvPr/>
        </p:nvPicPr>
        <p:blipFill>
          <a:blip r:embed="rId3"/>
          <a:stretch>
            <a:fillRect/>
          </a:stretch>
        </p:blipFill>
        <p:spPr>
          <a:xfrm>
            <a:off x="143225" y="71717"/>
            <a:ext cx="5600700" cy="6400800"/>
          </a:xfrm>
          <a:prstGeom prst="rect">
            <a:avLst/>
          </a:prstGeom>
        </p:spPr>
      </p:pic>
      <p:sp>
        <p:nvSpPr>
          <p:cNvPr id="6" name="Subtitle 2">
            <a:extLst>
              <a:ext uri="{FF2B5EF4-FFF2-40B4-BE49-F238E27FC236}">
                <a16:creationId xmlns:a16="http://schemas.microsoft.com/office/drawing/2014/main" id="{ED5F2AE0-41B6-432C-A2CD-D04CF087CEFC}"/>
              </a:ext>
            </a:extLst>
          </p:cNvPr>
          <p:cNvSpPr>
            <a:spLocks noGrp="1"/>
          </p:cNvSpPr>
          <p:nvPr>
            <p:ph type="subTitle" idx="1"/>
          </p:nvPr>
        </p:nvSpPr>
        <p:spPr>
          <a:xfrm>
            <a:off x="6096000" y="611777"/>
            <a:ext cx="5923779" cy="4023360"/>
          </a:xfrm>
        </p:spPr>
        <p:txBody>
          <a:bodyPr>
            <a:noAutofit/>
          </a:bodyPr>
          <a:lstStyle/>
          <a:p>
            <a:pPr marL="342900" indent="-342900" algn="l">
              <a:buFont typeface="Arial" panose="020B0604020202020204" pitchFamily="34" charset="0"/>
              <a:buChar char="•"/>
            </a:pPr>
            <a:r>
              <a:rPr lang="en-US" sz="2000" dirty="0">
                <a:solidFill>
                  <a:srgbClr val="323032"/>
                </a:solidFill>
              </a:rPr>
              <a:t>Published </a:t>
            </a:r>
            <a:r>
              <a:rPr lang="en-US" sz="2000" b="0" i="0" u="none" strike="noStrike" baseline="0" dirty="0">
                <a:solidFill>
                  <a:srgbClr val="323032"/>
                </a:solidFill>
              </a:rPr>
              <a:t>July 2021 </a:t>
            </a:r>
          </a:p>
          <a:p>
            <a:pPr marL="342900" indent="-342900" algn="l">
              <a:buFont typeface="Arial" panose="020B0604020202020204" pitchFamily="34" charset="0"/>
              <a:buChar char="•"/>
            </a:pPr>
            <a:r>
              <a:rPr lang="en-US" sz="2000" dirty="0">
                <a:solidFill>
                  <a:srgbClr val="323032"/>
                </a:solidFill>
              </a:rPr>
              <a:t>With The Endorsement of </a:t>
            </a:r>
          </a:p>
          <a:p>
            <a:pPr marL="800100" lvl="1" indent="-342900" algn="l">
              <a:buFont typeface="Arial" panose="020B0604020202020204" pitchFamily="34" charset="0"/>
              <a:buChar char="•"/>
            </a:pPr>
            <a:r>
              <a:rPr lang="en-US" sz="1600" dirty="0">
                <a:solidFill>
                  <a:srgbClr val="323032"/>
                </a:solidFill>
              </a:rPr>
              <a:t>European Association of Urology Nurses</a:t>
            </a:r>
          </a:p>
          <a:p>
            <a:pPr marL="800100" lvl="1" indent="-342900" algn="l">
              <a:buFont typeface="Arial" panose="020B0604020202020204" pitchFamily="34" charset="0"/>
              <a:buChar char="•"/>
            </a:pPr>
            <a:r>
              <a:rPr lang="en-US" sz="1600" dirty="0">
                <a:solidFill>
                  <a:srgbClr val="323032"/>
                </a:solidFill>
              </a:rPr>
              <a:t>European Society Of Intensive Care Medicine </a:t>
            </a:r>
          </a:p>
          <a:p>
            <a:pPr marL="800100" lvl="1" indent="-342900" algn="l">
              <a:buFont typeface="Arial" panose="020B0604020202020204" pitchFamily="34" charset="0"/>
              <a:buChar char="•"/>
            </a:pPr>
            <a:r>
              <a:rPr lang="en-US" sz="1600" dirty="0">
                <a:solidFill>
                  <a:srgbClr val="323032"/>
                </a:solidFill>
              </a:rPr>
              <a:t>Health First Europe </a:t>
            </a:r>
          </a:p>
          <a:p>
            <a:pPr marL="342900" indent="-342900">
              <a:buFont typeface="Arial" panose="020B0604020202020204" pitchFamily="34" charset="0"/>
              <a:buChar char="•"/>
            </a:pPr>
            <a:r>
              <a:rPr lang="en-US" sz="2000" dirty="0">
                <a:solidFill>
                  <a:srgbClr val="323032"/>
                </a:solidFill>
              </a:rPr>
              <a:t>ENSH Members </a:t>
            </a:r>
          </a:p>
          <a:p>
            <a:pPr marL="800100" lvl="1" indent="-342900" algn="l">
              <a:buFont typeface="Arial" panose="020B0604020202020204" pitchFamily="34" charset="0"/>
              <a:buChar char="•"/>
            </a:pPr>
            <a:r>
              <a:rPr lang="en-US" sz="1600" dirty="0">
                <a:solidFill>
                  <a:srgbClr val="323032"/>
                </a:solidFill>
              </a:rPr>
              <a:t>European Society Of Emergency Medicine</a:t>
            </a:r>
          </a:p>
          <a:p>
            <a:pPr marL="800100" lvl="1" indent="-342900" algn="l">
              <a:buFont typeface="Arial" panose="020B0604020202020204" pitchFamily="34" charset="0"/>
              <a:buChar char="•"/>
            </a:pPr>
            <a:r>
              <a:rPr lang="en-US" sz="1600" dirty="0">
                <a:solidFill>
                  <a:srgbClr val="323032"/>
                </a:solidFill>
              </a:rPr>
              <a:t>European Specialist Nurses </a:t>
            </a:r>
            <a:r>
              <a:rPr lang="en-US" sz="1600" dirty="0" err="1">
                <a:solidFill>
                  <a:srgbClr val="323032"/>
                </a:solidFill>
              </a:rPr>
              <a:t>Organisation</a:t>
            </a:r>
            <a:endParaRPr lang="en-US" sz="1600" dirty="0">
              <a:solidFill>
                <a:srgbClr val="323032"/>
              </a:solidFill>
            </a:endParaRPr>
          </a:p>
          <a:p>
            <a:pPr marL="800100" lvl="1" indent="-342900" algn="l">
              <a:buFont typeface="Arial" panose="020B0604020202020204" pitchFamily="34" charset="0"/>
              <a:buChar char="•"/>
            </a:pPr>
            <a:r>
              <a:rPr lang="en-US" sz="1600" dirty="0">
                <a:solidFill>
                  <a:srgbClr val="323032"/>
                </a:solidFill>
              </a:rPr>
              <a:t>European Network to Promote Infection Prevention for Patient Safety </a:t>
            </a:r>
          </a:p>
          <a:p>
            <a:pPr marL="800100" lvl="1" indent="-342900" algn="l">
              <a:buFont typeface="Arial" panose="020B0604020202020204" pitchFamily="34" charset="0"/>
              <a:buChar char="•"/>
            </a:pPr>
            <a:r>
              <a:rPr lang="en-US" sz="1600" dirty="0">
                <a:solidFill>
                  <a:srgbClr val="323032"/>
                </a:solidFill>
              </a:rPr>
              <a:t>International Alliance of Patients </a:t>
            </a:r>
            <a:r>
              <a:rPr lang="en-US" sz="1600" dirty="0" err="1">
                <a:solidFill>
                  <a:srgbClr val="323032"/>
                </a:solidFill>
              </a:rPr>
              <a:t>Organisations</a:t>
            </a:r>
            <a:r>
              <a:rPr lang="en-US" sz="1600" dirty="0">
                <a:solidFill>
                  <a:srgbClr val="323032"/>
                </a:solidFill>
              </a:rPr>
              <a:t> </a:t>
            </a:r>
          </a:p>
          <a:p>
            <a:pPr marL="800100" lvl="1" indent="-342900" algn="l">
              <a:buFont typeface="Arial" panose="020B0604020202020204" pitchFamily="34" charset="0"/>
              <a:buChar char="•"/>
            </a:pPr>
            <a:r>
              <a:rPr lang="en-US" sz="1600" dirty="0">
                <a:solidFill>
                  <a:srgbClr val="323032"/>
                </a:solidFill>
              </a:rPr>
              <a:t>World Alliance Against Antibiotic Resistance </a:t>
            </a:r>
          </a:p>
          <a:p>
            <a:pPr marL="800100" lvl="1" indent="-342900" algn="l">
              <a:buFont typeface="Arial" panose="020B0604020202020204" pitchFamily="34" charset="0"/>
              <a:buChar char="•"/>
            </a:pPr>
            <a:r>
              <a:rPr lang="en-US" sz="1600" dirty="0">
                <a:solidFill>
                  <a:srgbClr val="323032"/>
                </a:solidFill>
              </a:rPr>
              <a:t>Global Sepsis Alliance </a:t>
            </a:r>
          </a:p>
          <a:p>
            <a:pPr marL="800100" lvl="1" indent="-342900" algn="l">
              <a:buFont typeface="Arial" panose="020B0604020202020204" pitchFamily="34" charset="0"/>
              <a:buChar char="•"/>
            </a:pPr>
            <a:r>
              <a:rPr lang="en-US" sz="1600" dirty="0">
                <a:solidFill>
                  <a:srgbClr val="323032"/>
                </a:solidFill>
              </a:rPr>
              <a:t>European Health Management Association </a:t>
            </a:r>
          </a:p>
          <a:p>
            <a:pPr marL="800100" lvl="1" indent="-342900" algn="l">
              <a:buFont typeface="Arial" panose="020B0604020202020204" pitchFamily="34" charset="0"/>
              <a:buChar char="•"/>
            </a:pPr>
            <a:r>
              <a:rPr lang="en-US" sz="1600" dirty="0">
                <a:solidFill>
                  <a:srgbClr val="323032"/>
                </a:solidFill>
              </a:rPr>
              <a:t>Global Alliance for Infections in Surgery</a:t>
            </a:r>
          </a:p>
          <a:p>
            <a:pPr marL="800100" lvl="1" indent="-342900" algn="l">
              <a:buFont typeface="Arial" panose="020B0604020202020204" pitchFamily="34" charset="0"/>
              <a:buChar char="•"/>
            </a:pPr>
            <a:r>
              <a:rPr lang="en-US" sz="1600" dirty="0">
                <a:solidFill>
                  <a:srgbClr val="323032"/>
                </a:solidFill>
              </a:rPr>
              <a:t>The European Union of Private Hospitals  </a:t>
            </a:r>
          </a:p>
          <a:p>
            <a:pPr marL="800100" lvl="1" indent="-342900" algn="l">
              <a:buFont typeface="Arial" panose="020B0604020202020204" pitchFamily="34" charset="0"/>
              <a:buChar char="•"/>
            </a:pPr>
            <a:r>
              <a:rPr lang="en-US" sz="1600" dirty="0">
                <a:solidFill>
                  <a:srgbClr val="323032"/>
                </a:solidFill>
              </a:rPr>
              <a:t>European Federation of Clinical Chemistry and Laboratory Medicine </a:t>
            </a:r>
          </a:p>
          <a:p>
            <a:pPr marL="800100" lvl="1" indent="-342900" algn="l">
              <a:buFont typeface="Arial" panose="020B0604020202020204" pitchFamily="34" charset="0"/>
              <a:buChar char="•"/>
            </a:pPr>
            <a:endParaRPr lang="en-US" sz="1600" dirty="0">
              <a:solidFill>
                <a:srgbClr val="323032"/>
              </a:solidFill>
            </a:endParaRPr>
          </a:p>
          <a:p>
            <a:pPr marL="800100" lvl="1" indent="-342900" algn="l">
              <a:buFont typeface="Arial" panose="020B0604020202020204" pitchFamily="34" charset="0"/>
              <a:buChar char="•"/>
            </a:pPr>
            <a:endParaRPr lang="en-US" sz="1600" dirty="0">
              <a:solidFill>
                <a:srgbClr val="323032"/>
              </a:solidFill>
            </a:endParaRPr>
          </a:p>
          <a:p>
            <a:pPr marL="800100" lvl="1" indent="-342900" algn="l">
              <a:buFont typeface="Arial" panose="020B0604020202020204" pitchFamily="34" charset="0"/>
              <a:buChar char="•"/>
            </a:pPr>
            <a:endParaRPr lang="en-US" sz="1600" dirty="0">
              <a:solidFill>
                <a:srgbClr val="323032"/>
              </a:solidFill>
            </a:endParaRPr>
          </a:p>
          <a:p>
            <a:pPr marL="800100" lvl="1" indent="-342900" algn="l">
              <a:buFont typeface="Arial" panose="020B0604020202020204" pitchFamily="34" charset="0"/>
              <a:buChar char="•"/>
            </a:pPr>
            <a:r>
              <a:rPr lang="en-US" sz="1600" dirty="0">
                <a:solidFill>
                  <a:srgbClr val="323032"/>
                </a:solidFill>
              </a:rPr>
              <a:t> </a:t>
            </a:r>
            <a:endParaRPr lang="en-US" sz="1600" dirty="0"/>
          </a:p>
        </p:txBody>
      </p:sp>
    </p:spTree>
    <p:extLst>
      <p:ext uri="{BB962C8B-B14F-4D97-AF65-F5344CB8AC3E}">
        <p14:creationId xmlns:p14="http://schemas.microsoft.com/office/powerpoint/2010/main" val="18929107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in a blue shirt&#10;&#10;Description automatically generated">
            <a:extLst>
              <a:ext uri="{FF2B5EF4-FFF2-40B4-BE49-F238E27FC236}">
                <a16:creationId xmlns:a16="http://schemas.microsoft.com/office/drawing/2014/main" id="{203DB4F4-1AAD-D94B-80D0-92F27C15A5D0}"/>
              </a:ext>
            </a:extLst>
          </p:cNvPr>
          <p:cNvPicPr>
            <a:picLocks noChangeAspect="1"/>
          </p:cNvPicPr>
          <p:nvPr/>
        </p:nvPicPr>
        <p:blipFill>
          <a:blip r:embed="rId2"/>
          <a:stretch>
            <a:fillRect/>
          </a:stretch>
        </p:blipFill>
        <p:spPr>
          <a:xfrm>
            <a:off x="0" y="0"/>
            <a:ext cx="12192000" cy="6858000"/>
          </a:xfrm>
          <a:prstGeom prst="rect">
            <a:avLst/>
          </a:prstGeom>
        </p:spPr>
      </p:pic>
      <p:sp>
        <p:nvSpPr>
          <p:cNvPr id="5" name="Title 1">
            <a:extLst>
              <a:ext uri="{FF2B5EF4-FFF2-40B4-BE49-F238E27FC236}">
                <a16:creationId xmlns:a16="http://schemas.microsoft.com/office/drawing/2014/main" id="{CAAE532D-9D3D-C348-9CE9-CDDE8FB6564A}"/>
              </a:ext>
            </a:extLst>
          </p:cNvPr>
          <p:cNvSpPr txBox="1">
            <a:spLocks/>
          </p:cNvSpPr>
          <p:nvPr/>
        </p:nvSpPr>
        <p:spPr>
          <a:xfrm>
            <a:off x="357499" y="1830647"/>
            <a:ext cx="9144000" cy="1310639"/>
          </a:xfrm>
          <a:prstGeom prst="rect">
            <a:avLst/>
          </a:prstGeom>
        </p:spPr>
        <p:txBody>
          <a:bodyPr anchor="ctr">
            <a:normAutofit/>
          </a:bodyPr>
          <a:lstStyle>
            <a:lvl1pPr algn="l" defTabSz="914400" rtl="0" eaLnBrk="1" latinLnBrk="0" hangingPunct="1">
              <a:lnSpc>
                <a:spcPct val="90000"/>
              </a:lnSpc>
              <a:spcBef>
                <a:spcPct val="0"/>
              </a:spcBef>
              <a:buNone/>
              <a:defRPr sz="3200" kern="1200">
                <a:solidFill>
                  <a:srgbClr val="335F9F"/>
                </a:solidFill>
                <a:latin typeface="Verdana" panose="020B0604030504040204" pitchFamily="34" charset="0"/>
                <a:ea typeface="Verdana" panose="020B0604030504040204" pitchFamily="34" charset="0"/>
                <a:cs typeface="Verdana" panose="020B0604030504040204" pitchFamily="34" charset="0"/>
              </a:defRPr>
            </a:lvl1pPr>
          </a:lstStyle>
          <a:p>
            <a:r>
              <a:rPr lang="en-GB" sz="4800" dirty="0"/>
              <a:t>Thank You</a:t>
            </a:r>
            <a:endParaRPr lang="en-US" sz="4800" dirty="0"/>
          </a:p>
        </p:txBody>
      </p:sp>
    </p:spTree>
    <p:extLst>
      <p:ext uri="{BB962C8B-B14F-4D97-AF65-F5344CB8AC3E}">
        <p14:creationId xmlns:p14="http://schemas.microsoft.com/office/powerpoint/2010/main" val="2775644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78388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D0B48D4-3B78-4873-B2E0-BDBEB6F46B14}"/>
              </a:ext>
            </a:extLst>
          </p:cNvPr>
          <p:cNvPicPr>
            <a:picLocks noChangeAspect="1"/>
          </p:cNvPicPr>
          <p:nvPr/>
        </p:nvPicPr>
        <p:blipFill>
          <a:blip r:embed="rId3"/>
          <a:stretch>
            <a:fillRect/>
          </a:stretch>
        </p:blipFill>
        <p:spPr>
          <a:xfrm>
            <a:off x="143225" y="71717"/>
            <a:ext cx="5600700" cy="6400800"/>
          </a:xfrm>
          <a:prstGeom prst="rect">
            <a:avLst/>
          </a:prstGeom>
        </p:spPr>
      </p:pic>
      <p:sp>
        <p:nvSpPr>
          <p:cNvPr id="6" name="Subtitle 2">
            <a:extLst>
              <a:ext uri="{FF2B5EF4-FFF2-40B4-BE49-F238E27FC236}">
                <a16:creationId xmlns:a16="http://schemas.microsoft.com/office/drawing/2014/main" id="{ED5F2AE0-41B6-432C-A2CD-D04CF087CEFC}"/>
              </a:ext>
            </a:extLst>
          </p:cNvPr>
          <p:cNvSpPr>
            <a:spLocks noGrp="1"/>
          </p:cNvSpPr>
          <p:nvPr>
            <p:ph type="subTitle" idx="1"/>
          </p:nvPr>
        </p:nvSpPr>
        <p:spPr>
          <a:xfrm>
            <a:off x="6096000" y="611777"/>
            <a:ext cx="5923779" cy="4023360"/>
          </a:xfrm>
        </p:spPr>
        <p:txBody>
          <a:bodyPr>
            <a:noAutofit/>
          </a:bodyPr>
          <a:lstStyle/>
          <a:p>
            <a:pPr marL="342900" indent="-342900" algn="l">
              <a:buFont typeface="Arial" panose="020B0604020202020204" pitchFamily="34" charset="0"/>
              <a:buChar char="•"/>
            </a:pPr>
            <a:r>
              <a:rPr lang="en-US" sz="2000" dirty="0">
                <a:solidFill>
                  <a:srgbClr val="323032"/>
                </a:solidFill>
              </a:rPr>
              <a:t>Published </a:t>
            </a:r>
            <a:r>
              <a:rPr lang="en-US" sz="2000" b="0" i="0" u="none" strike="noStrike" baseline="0" dirty="0">
                <a:solidFill>
                  <a:srgbClr val="323032"/>
                </a:solidFill>
              </a:rPr>
              <a:t>July 2021 </a:t>
            </a:r>
          </a:p>
          <a:p>
            <a:pPr marL="342900" indent="-342900" algn="l">
              <a:buFont typeface="Arial" panose="020B0604020202020204" pitchFamily="34" charset="0"/>
              <a:buChar char="•"/>
            </a:pPr>
            <a:r>
              <a:rPr lang="en-US" sz="2000" dirty="0">
                <a:solidFill>
                  <a:srgbClr val="323032"/>
                </a:solidFill>
              </a:rPr>
              <a:t>With The Endorsement of </a:t>
            </a:r>
          </a:p>
          <a:p>
            <a:pPr marL="800100" lvl="1" indent="-342900" algn="l">
              <a:buFont typeface="Arial" panose="020B0604020202020204" pitchFamily="34" charset="0"/>
              <a:buChar char="•"/>
            </a:pPr>
            <a:r>
              <a:rPr lang="en-US" sz="1600" dirty="0">
                <a:solidFill>
                  <a:srgbClr val="323032"/>
                </a:solidFill>
              </a:rPr>
              <a:t>European Association of Urology Nurses</a:t>
            </a:r>
          </a:p>
          <a:p>
            <a:pPr marL="800100" lvl="1" indent="-342900" algn="l">
              <a:buFont typeface="Arial" panose="020B0604020202020204" pitchFamily="34" charset="0"/>
              <a:buChar char="•"/>
            </a:pPr>
            <a:r>
              <a:rPr lang="en-US" sz="1600" dirty="0">
                <a:solidFill>
                  <a:srgbClr val="323032"/>
                </a:solidFill>
              </a:rPr>
              <a:t>European Society Of Intensive Care Medicine </a:t>
            </a:r>
          </a:p>
          <a:p>
            <a:pPr marL="800100" lvl="1" indent="-342900" algn="l">
              <a:buFont typeface="Arial" panose="020B0604020202020204" pitchFamily="34" charset="0"/>
              <a:buChar char="•"/>
            </a:pPr>
            <a:r>
              <a:rPr lang="en-US" sz="1600" dirty="0">
                <a:solidFill>
                  <a:srgbClr val="323032"/>
                </a:solidFill>
              </a:rPr>
              <a:t>Health First Europe </a:t>
            </a:r>
          </a:p>
          <a:p>
            <a:pPr marL="342900" indent="-342900">
              <a:buFont typeface="Arial" panose="020B0604020202020204" pitchFamily="34" charset="0"/>
              <a:buChar char="•"/>
            </a:pPr>
            <a:r>
              <a:rPr lang="en-US" sz="2000" dirty="0">
                <a:solidFill>
                  <a:srgbClr val="323032"/>
                </a:solidFill>
              </a:rPr>
              <a:t>ENSH Members </a:t>
            </a:r>
          </a:p>
          <a:p>
            <a:pPr marL="800100" lvl="1" indent="-342900" algn="l">
              <a:buFont typeface="Arial" panose="020B0604020202020204" pitchFamily="34" charset="0"/>
              <a:buChar char="•"/>
            </a:pPr>
            <a:r>
              <a:rPr lang="en-US" sz="1600" dirty="0">
                <a:solidFill>
                  <a:srgbClr val="323032"/>
                </a:solidFill>
              </a:rPr>
              <a:t>European Society Of Emergency Medicine</a:t>
            </a:r>
          </a:p>
          <a:p>
            <a:pPr marL="800100" lvl="1" indent="-342900" algn="l">
              <a:buFont typeface="Arial" panose="020B0604020202020204" pitchFamily="34" charset="0"/>
              <a:buChar char="•"/>
            </a:pPr>
            <a:r>
              <a:rPr lang="en-US" sz="1600" dirty="0">
                <a:solidFill>
                  <a:srgbClr val="323032"/>
                </a:solidFill>
              </a:rPr>
              <a:t>European Specialist Nurses </a:t>
            </a:r>
            <a:r>
              <a:rPr lang="en-US" sz="1600" dirty="0" err="1">
                <a:solidFill>
                  <a:srgbClr val="323032"/>
                </a:solidFill>
              </a:rPr>
              <a:t>Organisation</a:t>
            </a:r>
            <a:endParaRPr lang="en-US" sz="1600" dirty="0">
              <a:solidFill>
                <a:srgbClr val="323032"/>
              </a:solidFill>
            </a:endParaRPr>
          </a:p>
          <a:p>
            <a:pPr marL="800100" lvl="1" indent="-342900" algn="l">
              <a:buFont typeface="Arial" panose="020B0604020202020204" pitchFamily="34" charset="0"/>
              <a:buChar char="•"/>
            </a:pPr>
            <a:r>
              <a:rPr lang="en-US" sz="1600" dirty="0">
                <a:solidFill>
                  <a:srgbClr val="323032"/>
                </a:solidFill>
              </a:rPr>
              <a:t>European Network to Promote Infection Prevention for Patient Safety </a:t>
            </a:r>
          </a:p>
          <a:p>
            <a:pPr marL="800100" lvl="1" indent="-342900" algn="l">
              <a:buFont typeface="Arial" panose="020B0604020202020204" pitchFamily="34" charset="0"/>
              <a:buChar char="•"/>
            </a:pPr>
            <a:r>
              <a:rPr lang="en-US" sz="1600" dirty="0">
                <a:solidFill>
                  <a:srgbClr val="323032"/>
                </a:solidFill>
              </a:rPr>
              <a:t>International Alliance of Patients </a:t>
            </a:r>
            <a:r>
              <a:rPr lang="en-US" sz="1600" dirty="0" err="1">
                <a:solidFill>
                  <a:srgbClr val="323032"/>
                </a:solidFill>
              </a:rPr>
              <a:t>Organisations</a:t>
            </a:r>
            <a:r>
              <a:rPr lang="en-US" sz="1600" dirty="0">
                <a:solidFill>
                  <a:srgbClr val="323032"/>
                </a:solidFill>
              </a:rPr>
              <a:t> </a:t>
            </a:r>
          </a:p>
          <a:p>
            <a:pPr marL="800100" lvl="1" indent="-342900" algn="l">
              <a:buFont typeface="Arial" panose="020B0604020202020204" pitchFamily="34" charset="0"/>
              <a:buChar char="•"/>
            </a:pPr>
            <a:r>
              <a:rPr lang="en-US" sz="1600" dirty="0">
                <a:solidFill>
                  <a:srgbClr val="323032"/>
                </a:solidFill>
              </a:rPr>
              <a:t>World Alliance Against Antibiotic Resistance </a:t>
            </a:r>
          </a:p>
          <a:p>
            <a:pPr marL="800100" lvl="1" indent="-342900" algn="l">
              <a:buFont typeface="Arial" panose="020B0604020202020204" pitchFamily="34" charset="0"/>
              <a:buChar char="•"/>
            </a:pPr>
            <a:r>
              <a:rPr lang="en-US" sz="1600" dirty="0">
                <a:solidFill>
                  <a:srgbClr val="323032"/>
                </a:solidFill>
              </a:rPr>
              <a:t>Global Sepsis Alliance </a:t>
            </a:r>
          </a:p>
          <a:p>
            <a:pPr marL="800100" lvl="1" indent="-342900" algn="l">
              <a:buFont typeface="Arial" panose="020B0604020202020204" pitchFamily="34" charset="0"/>
              <a:buChar char="•"/>
            </a:pPr>
            <a:r>
              <a:rPr lang="en-US" sz="1600" dirty="0">
                <a:solidFill>
                  <a:srgbClr val="323032"/>
                </a:solidFill>
              </a:rPr>
              <a:t>European Health Management Association </a:t>
            </a:r>
          </a:p>
          <a:p>
            <a:pPr marL="800100" lvl="1" indent="-342900" algn="l">
              <a:buFont typeface="Arial" panose="020B0604020202020204" pitchFamily="34" charset="0"/>
              <a:buChar char="•"/>
            </a:pPr>
            <a:r>
              <a:rPr lang="en-US" sz="1600" dirty="0">
                <a:solidFill>
                  <a:srgbClr val="323032"/>
                </a:solidFill>
              </a:rPr>
              <a:t>Global Alliance for Infections in Surgery</a:t>
            </a:r>
          </a:p>
          <a:p>
            <a:pPr marL="800100" lvl="1" indent="-342900" algn="l">
              <a:buFont typeface="Arial" panose="020B0604020202020204" pitchFamily="34" charset="0"/>
              <a:buChar char="•"/>
            </a:pPr>
            <a:r>
              <a:rPr lang="en-US" sz="1600" dirty="0">
                <a:solidFill>
                  <a:srgbClr val="323032"/>
                </a:solidFill>
              </a:rPr>
              <a:t>The European Union of Private Hospitals  </a:t>
            </a:r>
          </a:p>
          <a:p>
            <a:pPr marL="800100" lvl="1" indent="-342900" algn="l">
              <a:buFont typeface="Arial" panose="020B0604020202020204" pitchFamily="34" charset="0"/>
              <a:buChar char="•"/>
            </a:pPr>
            <a:r>
              <a:rPr lang="en-US" sz="1600" dirty="0">
                <a:solidFill>
                  <a:srgbClr val="323032"/>
                </a:solidFill>
              </a:rPr>
              <a:t>European Federation of Clinical Chemistry and Laboratory Medicine </a:t>
            </a:r>
          </a:p>
          <a:p>
            <a:pPr marL="800100" lvl="1" indent="-342900" algn="l">
              <a:buFont typeface="Arial" panose="020B0604020202020204" pitchFamily="34" charset="0"/>
              <a:buChar char="•"/>
            </a:pPr>
            <a:endParaRPr lang="en-US" sz="1600" dirty="0">
              <a:solidFill>
                <a:srgbClr val="323032"/>
              </a:solidFill>
            </a:endParaRPr>
          </a:p>
          <a:p>
            <a:pPr marL="800100" lvl="1" indent="-342900" algn="l">
              <a:buFont typeface="Arial" panose="020B0604020202020204" pitchFamily="34" charset="0"/>
              <a:buChar char="•"/>
            </a:pPr>
            <a:endParaRPr lang="en-US" sz="1600" dirty="0">
              <a:solidFill>
                <a:srgbClr val="323032"/>
              </a:solidFill>
            </a:endParaRPr>
          </a:p>
          <a:p>
            <a:pPr marL="800100" lvl="1" indent="-342900" algn="l">
              <a:buFont typeface="Arial" panose="020B0604020202020204" pitchFamily="34" charset="0"/>
              <a:buChar char="•"/>
            </a:pPr>
            <a:endParaRPr lang="en-US" sz="1600" dirty="0">
              <a:solidFill>
                <a:srgbClr val="323032"/>
              </a:solidFill>
            </a:endParaRPr>
          </a:p>
          <a:p>
            <a:pPr marL="800100" lvl="1" indent="-342900" algn="l">
              <a:buFont typeface="Arial" panose="020B0604020202020204" pitchFamily="34" charset="0"/>
              <a:buChar char="•"/>
            </a:pPr>
            <a:r>
              <a:rPr lang="en-US" sz="1600" dirty="0">
                <a:solidFill>
                  <a:srgbClr val="323032"/>
                </a:solidFill>
              </a:rPr>
              <a:t> </a:t>
            </a:r>
            <a:endParaRPr lang="en-US" sz="1600" dirty="0"/>
          </a:p>
        </p:txBody>
      </p:sp>
    </p:spTree>
    <p:extLst>
      <p:ext uri="{BB962C8B-B14F-4D97-AF65-F5344CB8AC3E}">
        <p14:creationId xmlns:p14="http://schemas.microsoft.com/office/powerpoint/2010/main" val="2812795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18A851-BF56-DC47-805F-2E6E8BECE33D}"/>
              </a:ext>
            </a:extLst>
          </p:cNvPr>
          <p:cNvSpPr>
            <a:spLocks noGrp="1"/>
          </p:cNvSpPr>
          <p:nvPr>
            <p:ph type="ctrTitle"/>
          </p:nvPr>
        </p:nvSpPr>
        <p:spPr/>
        <p:txBody>
          <a:bodyPr/>
          <a:lstStyle/>
          <a:p>
            <a:r>
              <a:rPr lang="en-GB" dirty="0"/>
              <a:t>Executive Summary 1 </a:t>
            </a:r>
            <a:endParaRPr lang="en-US" dirty="0"/>
          </a:p>
        </p:txBody>
      </p:sp>
      <p:sp>
        <p:nvSpPr>
          <p:cNvPr id="3" name="Subtitle 2">
            <a:extLst>
              <a:ext uri="{FF2B5EF4-FFF2-40B4-BE49-F238E27FC236}">
                <a16:creationId xmlns:a16="http://schemas.microsoft.com/office/drawing/2014/main" id="{730C5272-75CA-A640-8363-B7433A0CCE03}"/>
              </a:ext>
            </a:extLst>
          </p:cNvPr>
          <p:cNvSpPr>
            <a:spLocks noGrp="1"/>
          </p:cNvSpPr>
          <p:nvPr>
            <p:ph type="subTitle" idx="1"/>
          </p:nvPr>
        </p:nvSpPr>
        <p:spPr>
          <a:xfrm>
            <a:off x="457200" y="1417320"/>
            <a:ext cx="11377301" cy="4023360"/>
          </a:xfrm>
        </p:spPr>
        <p:txBody>
          <a:bodyPr>
            <a:noAutofit/>
          </a:bodyPr>
          <a:lstStyle/>
          <a:p>
            <a:pPr marL="342900" indent="-342900" algn="l">
              <a:buFont typeface="Arial" panose="020B0604020202020204" pitchFamily="34" charset="0"/>
              <a:buChar char="•"/>
            </a:pPr>
            <a:r>
              <a:rPr lang="en-US" sz="2000" b="0" i="0" u="none" strike="noStrike" baseline="0" dirty="0">
                <a:solidFill>
                  <a:srgbClr val="323032"/>
                </a:solidFill>
              </a:rPr>
              <a:t>According to European studies, 15-25% of </a:t>
            </a:r>
            <a:r>
              <a:rPr lang="en-US" sz="2000" b="0" i="0" u="none" strike="noStrike" baseline="0" dirty="0" err="1">
                <a:solidFill>
                  <a:srgbClr val="323032"/>
                </a:solidFill>
              </a:rPr>
              <a:t>hospitalised</a:t>
            </a:r>
            <a:r>
              <a:rPr lang="en-US" sz="2000" b="0" i="0" u="none" strike="noStrike" baseline="0" dirty="0">
                <a:solidFill>
                  <a:srgbClr val="323032"/>
                </a:solidFill>
              </a:rPr>
              <a:t> patients and 5% of patients in elderly homes have a urinary catheter</a:t>
            </a:r>
          </a:p>
          <a:p>
            <a:pPr marL="342900" indent="-342900" algn="l">
              <a:buFont typeface="Arial" panose="020B0604020202020204" pitchFamily="34" charset="0"/>
              <a:buChar char="•"/>
            </a:pPr>
            <a:r>
              <a:rPr lang="en-US" sz="2000" b="0" i="0" u="none" strike="noStrike" baseline="0" dirty="0">
                <a:solidFill>
                  <a:srgbClr val="323032"/>
                </a:solidFill>
              </a:rPr>
              <a:t>At the same time, studies estimate that 41-58% of catheters in place are probably unnecessary.</a:t>
            </a:r>
          </a:p>
          <a:p>
            <a:pPr marL="342900" indent="-342900" algn="l">
              <a:buFont typeface="Arial" panose="020B0604020202020204" pitchFamily="34" charset="0"/>
              <a:buChar char="•"/>
            </a:pPr>
            <a:r>
              <a:rPr lang="en-US" sz="2000" dirty="0">
                <a:solidFill>
                  <a:srgbClr val="323032"/>
                </a:solidFill>
              </a:rPr>
              <a:t>U</a:t>
            </a:r>
            <a:r>
              <a:rPr lang="en-US" sz="2000" b="0" i="0" u="none" strike="noStrike" baseline="0" dirty="0">
                <a:solidFill>
                  <a:srgbClr val="323032"/>
                </a:solidFill>
              </a:rPr>
              <a:t>nfortunately, urinary tract infections are also a leading cause of infections in </a:t>
            </a:r>
            <a:r>
              <a:rPr lang="en-US" sz="2000" b="0" i="0" u="none" strike="noStrike" baseline="0" dirty="0" err="1">
                <a:solidFill>
                  <a:srgbClr val="323032"/>
                </a:solidFill>
              </a:rPr>
              <a:t>hospitalised</a:t>
            </a:r>
            <a:r>
              <a:rPr lang="en-US" sz="2000" b="0" i="0" u="none" strike="noStrike" baseline="0" dirty="0">
                <a:solidFill>
                  <a:srgbClr val="323032"/>
                </a:solidFill>
              </a:rPr>
              <a:t> patients, accounting for 40% of all HAIs.</a:t>
            </a:r>
          </a:p>
          <a:p>
            <a:pPr marL="342900" indent="-342900" algn="l">
              <a:buFont typeface="Arial" panose="020B0604020202020204" pitchFamily="34" charset="0"/>
              <a:buChar char="•"/>
            </a:pPr>
            <a:r>
              <a:rPr lang="en-US" sz="2000" b="0" i="0" u="none" strike="noStrike" baseline="0" dirty="0">
                <a:solidFill>
                  <a:srgbClr val="323032"/>
                </a:solidFill>
              </a:rPr>
              <a:t>The risk of CAUTI increases by 5% for each day with a catheter.</a:t>
            </a:r>
          </a:p>
          <a:p>
            <a:pPr marL="342900" indent="-342900" algn="l">
              <a:buFont typeface="Arial" panose="020B0604020202020204" pitchFamily="34" charset="0"/>
              <a:buChar char="•"/>
            </a:pPr>
            <a:r>
              <a:rPr lang="en-US" sz="2000" b="0" i="0" u="none" strike="noStrike" baseline="0" dirty="0">
                <a:solidFill>
                  <a:srgbClr val="323032"/>
                </a:solidFill>
              </a:rPr>
              <a:t>CAUTI has lower morbidity and mortality compared with the other infections. However, because it is so common, its cumulative impact is large.</a:t>
            </a:r>
          </a:p>
          <a:p>
            <a:pPr marL="342900" indent="-342900" algn="l">
              <a:buFont typeface="Arial" panose="020B0604020202020204" pitchFamily="34" charset="0"/>
              <a:buChar char="•"/>
            </a:pPr>
            <a:r>
              <a:rPr lang="en-US" sz="2000" dirty="0">
                <a:solidFill>
                  <a:srgbClr val="323032"/>
                </a:solidFill>
              </a:rPr>
              <a:t>T</a:t>
            </a:r>
            <a:r>
              <a:rPr lang="en-US" sz="2000" b="0" i="0" u="none" strike="noStrike" baseline="0" dirty="0">
                <a:solidFill>
                  <a:srgbClr val="323032"/>
                </a:solidFill>
              </a:rPr>
              <a:t>he societal costs of CAUTI can be significant . In the United Kingdom alone, CAUTI costs as much as €100 million every year (more than €2,000 per episode).</a:t>
            </a:r>
            <a:endParaRPr lang="en-US" sz="2000" dirty="0"/>
          </a:p>
        </p:txBody>
      </p:sp>
    </p:spTree>
    <p:extLst>
      <p:ext uri="{BB962C8B-B14F-4D97-AF65-F5344CB8AC3E}">
        <p14:creationId xmlns:p14="http://schemas.microsoft.com/office/powerpoint/2010/main" val="15061542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18A851-BF56-DC47-805F-2E6E8BECE33D}"/>
              </a:ext>
            </a:extLst>
          </p:cNvPr>
          <p:cNvSpPr>
            <a:spLocks noGrp="1"/>
          </p:cNvSpPr>
          <p:nvPr>
            <p:ph type="ctrTitle"/>
          </p:nvPr>
        </p:nvSpPr>
        <p:spPr/>
        <p:txBody>
          <a:bodyPr/>
          <a:lstStyle/>
          <a:p>
            <a:r>
              <a:rPr lang="en-GB" dirty="0"/>
              <a:t>Executive Summary 2 </a:t>
            </a:r>
            <a:endParaRPr lang="en-US" dirty="0"/>
          </a:p>
        </p:txBody>
      </p:sp>
      <p:sp>
        <p:nvSpPr>
          <p:cNvPr id="3" name="Subtitle 2">
            <a:extLst>
              <a:ext uri="{FF2B5EF4-FFF2-40B4-BE49-F238E27FC236}">
                <a16:creationId xmlns:a16="http://schemas.microsoft.com/office/drawing/2014/main" id="{730C5272-75CA-A640-8363-B7433A0CCE03}"/>
              </a:ext>
            </a:extLst>
          </p:cNvPr>
          <p:cNvSpPr>
            <a:spLocks noGrp="1"/>
          </p:cNvSpPr>
          <p:nvPr>
            <p:ph type="subTitle" idx="1"/>
          </p:nvPr>
        </p:nvSpPr>
        <p:spPr>
          <a:xfrm>
            <a:off x="457200" y="1417320"/>
            <a:ext cx="11627427" cy="4023360"/>
          </a:xfrm>
        </p:spPr>
        <p:txBody>
          <a:bodyPr>
            <a:noAutofit/>
          </a:bodyPr>
          <a:lstStyle/>
          <a:p>
            <a:pPr algn="l"/>
            <a:r>
              <a:rPr lang="en-US" sz="2000" b="0" i="0" u="none" strike="noStrike" baseline="0" dirty="0">
                <a:solidFill>
                  <a:srgbClr val="323032"/>
                </a:solidFill>
              </a:rPr>
              <a:t>Various public authority experts have developed official guidelines to prevent CAUTI:</a:t>
            </a:r>
          </a:p>
          <a:p>
            <a:pPr marL="342900" indent="-342900" algn="l">
              <a:buFont typeface="Arial" panose="020B0604020202020204" pitchFamily="34" charset="0"/>
              <a:buChar char="•"/>
            </a:pPr>
            <a:r>
              <a:rPr lang="en-US" sz="2000" dirty="0">
                <a:solidFill>
                  <a:srgbClr val="323032"/>
                </a:solidFill>
              </a:rPr>
              <a:t>T</a:t>
            </a:r>
            <a:r>
              <a:rPr lang="en-US" sz="2000" b="0" i="0" u="none" strike="noStrike" baseline="0" dirty="0">
                <a:solidFill>
                  <a:srgbClr val="323032"/>
                </a:solidFill>
              </a:rPr>
              <a:t>he evidence shows that the recommendations are not sufficiently followed. </a:t>
            </a:r>
          </a:p>
          <a:p>
            <a:pPr marL="342900" indent="-342900" algn="l">
              <a:buFont typeface="Arial" panose="020B0604020202020204" pitchFamily="34" charset="0"/>
              <a:buChar char="•"/>
            </a:pPr>
            <a:r>
              <a:rPr lang="en-US" sz="2000" dirty="0">
                <a:solidFill>
                  <a:srgbClr val="323032"/>
                </a:solidFill>
              </a:rPr>
              <a:t>C</a:t>
            </a:r>
            <a:r>
              <a:rPr lang="en-US" sz="2000" b="0" i="0" u="none" strike="noStrike" baseline="0" dirty="0">
                <a:solidFill>
                  <a:srgbClr val="323032"/>
                </a:solidFill>
              </a:rPr>
              <a:t>osts and negative consequences in terms of patient health due to CAUTI are still very high.</a:t>
            </a:r>
          </a:p>
          <a:p>
            <a:pPr algn="l"/>
            <a:endParaRPr lang="en-US" sz="2000" dirty="0">
              <a:solidFill>
                <a:srgbClr val="323032"/>
              </a:solidFill>
            </a:endParaRPr>
          </a:p>
          <a:p>
            <a:pPr algn="l"/>
            <a:r>
              <a:rPr lang="en-US" sz="2000" b="0" i="0" u="none" strike="noStrike" baseline="0" dirty="0">
                <a:solidFill>
                  <a:srgbClr val="323032"/>
                </a:solidFill>
              </a:rPr>
              <a:t>European Network for Safer Healthcare report aims to:</a:t>
            </a:r>
          </a:p>
          <a:p>
            <a:pPr marL="285750" indent="-285750" algn="l">
              <a:buFont typeface="Arial" panose="020B0604020202020204" pitchFamily="34" charset="0"/>
              <a:buChar char="•"/>
            </a:pPr>
            <a:r>
              <a:rPr lang="en-US" sz="2000" b="0" i="0" u="none" strike="noStrike" baseline="0" dirty="0">
                <a:solidFill>
                  <a:srgbClr val="323032"/>
                </a:solidFill>
              </a:rPr>
              <a:t>Identify common barriers to adherence to existing best-practice guidelines</a:t>
            </a:r>
          </a:p>
          <a:p>
            <a:pPr marL="285750" indent="-285750" algn="l">
              <a:buFont typeface="Arial" panose="020B0604020202020204" pitchFamily="34" charset="0"/>
              <a:buChar char="•"/>
            </a:pPr>
            <a:r>
              <a:rPr lang="en-US" sz="2000" b="0" i="0" u="none" strike="noStrike" baseline="0" dirty="0">
                <a:solidFill>
                  <a:srgbClr val="323032"/>
                </a:solidFill>
              </a:rPr>
              <a:t>Propose solutions for healthcare professionals in order to improve adherence to existing guidelines and reduce the huge negative impact of CAUTI-related patient suffering and cost</a:t>
            </a:r>
          </a:p>
          <a:p>
            <a:pPr marL="285750" indent="-285750" algn="l">
              <a:buFont typeface="Arial" panose="020B0604020202020204" pitchFamily="34" charset="0"/>
              <a:buChar char="•"/>
            </a:pPr>
            <a:r>
              <a:rPr lang="en-US" sz="2000" b="0" i="0" u="none" strike="noStrike" baseline="0" dirty="0">
                <a:solidFill>
                  <a:srgbClr val="323032"/>
                </a:solidFill>
              </a:rPr>
              <a:t>Improving adherence to the official guidelines will enhance patient safety in Europe and a reduction in CAUTI will leading to a reduction in the consumption of antibiotics, the costs associated with such consumption and the prevention of antibiotic resistance </a:t>
            </a:r>
            <a:endParaRPr lang="en-US" sz="2000" dirty="0"/>
          </a:p>
        </p:txBody>
      </p:sp>
    </p:spTree>
    <p:extLst>
      <p:ext uri="{BB962C8B-B14F-4D97-AF65-F5344CB8AC3E}">
        <p14:creationId xmlns:p14="http://schemas.microsoft.com/office/powerpoint/2010/main" val="37490170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18A851-BF56-DC47-805F-2E6E8BECE33D}"/>
              </a:ext>
            </a:extLst>
          </p:cNvPr>
          <p:cNvSpPr>
            <a:spLocks noGrp="1"/>
          </p:cNvSpPr>
          <p:nvPr>
            <p:ph type="ctrTitle"/>
          </p:nvPr>
        </p:nvSpPr>
        <p:spPr/>
        <p:txBody>
          <a:bodyPr/>
          <a:lstStyle/>
          <a:p>
            <a:r>
              <a:rPr lang="en-GB" dirty="0"/>
              <a:t>European Guidelines To Prevent CAUTI  </a:t>
            </a:r>
            <a:endParaRPr lang="en-US" dirty="0"/>
          </a:p>
        </p:txBody>
      </p:sp>
      <p:sp>
        <p:nvSpPr>
          <p:cNvPr id="3" name="Subtitle 2">
            <a:extLst>
              <a:ext uri="{FF2B5EF4-FFF2-40B4-BE49-F238E27FC236}">
                <a16:creationId xmlns:a16="http://schemas.microsoft.com/office/drawing/2014/main" id="{730C5272-75CA-A640-8363-B7433A0CCE03}"/>
              </a:ext>
            </a:extLst>
          </p:cNvPr>
          <p:cNvSpPr>
            <a:spLocks noGrp="1"/>
          </p:cNvSpPr>
          <p:nvPr>
            <p:ph type="subTitle" idx="1"/>
          </p:nvPr>
        </p:nvSpPr>
        <p:spPr>
          <a:xfrm>
            <a:off x="0" y="1895301"/>
            <a:ext cx="12437918" cy="4023360"/>
          </a:xfrm>
        </p:spPr>
        <p:txBody>
          <a:bodyPr>
            <a:noAutofit/>
          </a:bodyPr>
          <a:lstStyle/>
          <a:p>
            <a:pPr algn="l"/>
            <a:r>
              <a:rPr lang="en-US" dirty="0">
                <a:solidFill>
                  <a:srgbClr val="323032"/>
                </a:solidFill>
              </a:rPr>
              <a:t>1. Avoid unnecessary urinary catheters</a:t>
            </a:r>
          </a:p>
          <a:p>
            <a:pPr algn="l"/>
            <a:r>
              <a:rPr lang="en-US" dirty="0">
                <a:solidFill>
                  <a:srgbClr val="323032"/>
                </a:solidFill>
              </a:rPr>
              <a:t>2. Closed collection system</a:t>
            </a:r>
          </a:p>
          <a:p>
            <a:pPr algn="l"/>
            <a:r>
              <a:rPr lang="en-US" dirty="0">
                <a:solidFill>
                  <a:srgbClr val="323032"/>
                </a:solidFill>
              </a:rPr>
              <a:t>3. Catheters as small size as possible</a:t>
            </a:r>
          </a:p>
          <a:p>
            <a:pPr algn="l"/>
            <a:r>
              <a:rPr lang="en-US" dirty="0">
                <a:solidFill>
                  <a:srgbClr val="323032"/>
                </a:solidFill>
              </a:rPr>
              <a:t>4. Insertion – aseptic technique</a:t>
            </a:r>
          </a:p>
          <a:p>
            <a:pPr algn="l"/>
            <a:r>
              <a:rPr lang="en-US" dirty="0">
                <a:solidFill>
                  <a:srgbClr val="323032"/>
                </a:solidFill>
              </a:rPr>
              <a:t>5. Maintenance – aseptic technique and avoid unnecessary manipulation</a:t>
            </a:r>
          </a:p>
          <a:p>
            <a:pPr algn="l"/>
            <a:r>
              <a:rPr lang="en-US" dirty="0">
                <a:solidFill>
                  <a:srgbClr val="323032"/>
                </a:solidFill>
              </a:rPr>
              <a:t>6. Review urinary catheter necessity daily , remove promptly if not indicated</a:t>
            </a:r>
            <a:endParaRPr lang="en-US" b="0" i="0" u="none" strike="noStrike" baseline="0" dirty="0">
              <a:solidFill>
                <a:srgbClr val="323032"/>
              </a:solidFill>
            </a:endParaRPr>
          </a:p>
        </p:txBody>
      </p:sp>
    </p:spTree>
    <p:extLst>
      <p:ext uri="{BB962C8B-B14F-4D97-AF65-F5344CB8AC3E}">
        <p14:creationId xmlns:p14="http://schemas.microsoft.com/office/powerpoint/2010/main" val="12579353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03DB4F4-1AAD-D94B-80D0-92F27C15A5D0}"/>
              </a:ext>
            </a:extLst>
          </p:cNvPr>
          <p:cNvPicPr>
            <a:picLocks noChangeAspect="1"/>
          </p:cNvPicPr>
          <p:nvPr/>
        </p:nvPicPr>
        <p:blipFill rotWithShape="1">
          <a:blip r:embed="rId2"/>
          <a:srcRect r="9057"/>
          <a:stretch/>
        </p:blipFill>
        <p:spPr>
          <a:xfrm>
            <a:off x="1104000" y="0"/>
            <a:ext cx="11088000" cy="6858000"/>
          </a:xfrm>
          <a:prstGeom prst="rect">
            <a:avLst/>
          </a:prstGeom>
        </p:spPr>
      </p:pic>
      <p:sp>
        <p:nvSpPr>
          <p:cNvPr id="2" name="Rectangle 1">
            <a:extLst>
              <a:ext uri="{FF2B5EF4-FFF2-40B4-BE49-F238E27FC236}">
                <a16:creationId xmlns:a16="http://schemas.microsoft.com/office/drawing/2014/main" id="{2761D9A1-EE39-C243-91C5-68A321EDA883}"/>
              </a:ext>
            </a:extLst>
          </p:cNvPr>
          <p:cNvSpPr/>
          <p:nvPr/>
        </p:nvSpPr>
        <p:spPr>
          <a:xfrm>
            <a:off x="0" y="0"/>
            <a:ext cx="609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5" name="Title 1">
            <a:extLst>
              <a:ext uri="{FF2B5EF4-FFF2-40B4-BE49-F238E27FC236}">
                <a16:creationId xmlns:a16="http://schemas.microsoft.com/office/drawing/2014/main" id="{C10D4C24-26D8-B140-AE7E-DE7322EE26A8}"/>
              </a:ext>
            </a:extLst>
          </p:cNvPr>
          <p:cNvSpPr txBox="1">
            <a:spLocks/>
          </p:cNvSpPr>
          <p:nvPr/>
        </p:nvSpPr>
        <p:spPr>
          <a:xfrm>
            <a:off x="357499" y="375920"/>
            <a:ext cx="9144000" cy="1310639"/>
          </a:xfrm>
          <a:prstGeom prst="rect">
            <a:avLst/>
          </a:prstGeom>
        </p:spPr>
        <p:txBody>
          <a:bodyPr anchor="ctr">
            <a:normAutofit/>
          </a:bodyPr>
          <a:lstStyle>
            <a:lvl1pPr algn="l" defTabSz="914400" rtl="0" eaLnBrk="1" latinLnBrk="0" hangingPunct="1">
              <a:lnSpc>
                <a:spcPct val="90000"/>
              </a:lnSpc>
              <a:spcBef>
                <a:spcPct val="0"/>
              </a:spcBef>
              <a:buNone/>
              <a:defRPr sz="3200" kern="1200">
                <a:solidFill>
                  <a:srgbClr val="335F9F"/>
                </a:solidFill>
                <a:latin typeface="Verdana" panose="020B0604030504040204" pitchFamily="34" charset="0"/>
                <a:ea typeface="Verdana" panose="020B0604030504040204" pitchFamily="34" charset="0"/>
                <a:cs typeface="Verdana" panose="020B0604030504040204" pitchFamily="34" charset="0"/>
              </a:defRPr>
            </a:lvl1pPr>
          </a:lstStyle>
          <a:p>
            <a:r>
              <a:rPr lang="en-GB" sz="2400" dirty="0">
                <a:solidFill>
                  <a:schemeClr val="bg1"/>
                </a:solidFill>
              </a:rPr>
              <a:t>Click to edit Master title style</a:t>
            </a:r>
            <a:endParaRPr lang="en-US" sz="2400" dirty="0">
              <a:solidFill>
                <a:schemeClr val="bg1"/>
              </a:solidFill>
            </a:endParaRPr>
          </a:p>
        </p:txBody>
      </p:sp>
      <p:sp>
        <p:nvSpPr>
          <p:cNvPr id="6" name="Subtitle 2">
            <a:extLst>
              <a:ext uri="{FF2B5EF4-FFF2-40B4-BE49-F238E27FC236}">
                <a16:creationId xmlns:a16="http://schemas.microsoft.com/office/drawing/2014/main" id="{ECAA5877-6692-334D-8BBD-6CD59A9D469C}"/>
              </a:ext>
            </a:extLst>
          </p:cNvPr>
          <p:cNvSpPr txBox="1">
            <a:spLocks/>
          </p:cNvSpPr>
          <p:nvPr/>
        </p:nvSpPr>
        <p:spPr>
          <a:xfrm>
            <a:off x="357499" y="1899920"/>
            <a:ext cx="4133222" cy="4023360"/>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dirty="0">
                <a:solidFill>
                  <a:schemeClr val="bg1"/>
                </a:solidFill>
              </a:rPr>
              <a:t>Enter text here</a:t>
            </a:r>
            <a:endParaRPr lang="en-US" dirty="0">
              <a:solidFill>
                <a:schemeClr val="bg1"/>
              </a:solidFill>
            </a:endParaRPr>
          </a:p>
        </p:txBody>
      </p:sp>
      <p:sp>
        <p:nvSpPr>
          <p:cNvPr id="7" name="Title 1">
            <a:extLst>
              <a:ext uri="{FF2B5EF4-FFF2-40B4-BE49-F238E27FC236}">
                <a16:creationId xmlns:a16="http://schemas.microsoft.com/office/drawing/2014/main" id="{4AB10357-1AB2-D542-9A71-4F3F61AB38B2}"/>
              </a:ext>
            </a:extLst>
          </p:cNvPr>
          <p:cNvSpPr txBox="1">
            <a:spLocks/>
          </p:cNvSpPr>
          <p:nvPr/>
        </p:nvSpPr>
        <p:spPr>
          <a:xfrm>
            <a:off x="357499" y="370841"/>
            <a:ext cx="5412919" cy="1310639"/>
          </a:xfrm>
          <a:prstGeom prst="rect">
            <a:avLst/>
          </a:prstGeom>
        </p:spPr>
        <p:txBody>
          <a:bodyPr anchor="ctr">
            <a:normAutofit/>
          </a:bodyPr>
          <a:lstStyle>
            <a:lvl1pPr algn="l" defTabSz="914400" rtl="0" eaLnBrk="1" latinLnBrk="0" hangingPunct="1">
              <a:lnSpc>
                <a:spcPct val="90000"/>
              </a:lnSpc>
              <a:spcBef>
                <a:spcPct val="0"/>
              </a:spcBef>
              <a:buNone/>
              <a:defRPr sz="3200" kern="1200">
                <a:solidFill>
                  <a:srgbClr val="335F9F"/>
                </a:solidFill>
                <a:latin typeface="Verdana" panose="020B0604030504040204" pitchFamily="34" charset="0"/>
                <a:ea typeface="Verdana" panose="020B0604030504040204" pitchFamily="34" charset="0"/>
                <a:cs typeface="Verdana" panose="020B0604030504040204" pitchFamily="34" charset="0"/>
              </a:defRPr>
            </a:lvl1pPr>
          </a:lstStyle>
          <a:p>
            <a:r>
              <a:rPr lang="en-GB" sz="2400" dirty="0"/>
              <a:t>Barriers To Improving Adherence to European Guidelines</a:t>
            </a:r>
            <a:endParaRPr lang="en-US" sz="2400" dirty="0"/>
          </a:p>
        </p:txBody>
      </p:sp>
      <p:sp>
        <p:nvSpPr>
          <p:cNvPr id="8" name="Subtitle 2">
            <a:extLst>
              <a:ext uri="{FF2B5EF4-FFF2-40B4-BE49-F238E27FC236}">
                <a16:creationId xmlns:a16="http://schemas.microsoft.com/office/drawing/2014/main" id="{BE293CE0-31AA-1641-8DF3-C043D7D4E745}"/>
              </a:ext>
            </a:extLst>
          </p:cNvPr>
          <p:cNvSpPr txBox="1">
            <a:spLocks/>
          </p:cNvSpPr>
          <p:nvPr/>
        </p:nvSpPr>
        <p:spPr>
          <a:xfrm>
            <a:off x="114300" y="2052320"/>
            <a:ext cx="5808518" cy="4023360"/>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buFont typeface="Arial" panose="020B0604020202020204" pitchFamily="34" charset="0"/>
              <a:buChar char="•"/>
            </a:pPr>
            <a:r>
              <a:rPr lang="en-GB" sz="2000" dirty="0">
                <a:solidFill>
                  <a:srgbClr val="323032"/>
                </a:solidFill>
              </a:rPr>
              <a:t>Lack of training /awareness of staff </a:t>
            </a:r>
          </a:p>
          <a:p>
            <a:pPr marL="342900" indent="-342900">
              <a:buFont typeface="Arial" panose="020B0604020202020204" pitchFamily="34" charset="0"/>
              <a:buChar char="•"/>
            </a:pPr>
            <a:endParaRPr lang="en-GB" sz="2000" dirty="0">
              <a:solidFill>
                <a:srgbClr val="323032"/>
              </a:solidFill>
            </a:endParaRPr>
          </a:p>
          <a:p>
            <a:pPr marL="342900" indent="-342900">
              <a:buFont typeface="Arial" panose="020B0604020202020204" pitchFamily="34" charset="0"/>
              <a:buChar char="•"/>
            </a:pPr>
            <a:r>
              <a:rPr lang="en-GB" sz="2000" dirty="0">
                <a:solidFill>
                  <a:srgbClr val="323032"/>
                </a:solidFill>
              </a:rPr>
              <a:t>Nursing staff work overload and turnaround </a:t>
            </a:r>
          </a:p>
          <a:p>
            <a:pPr marL="342900" indent="-342900">
              <a:buFont typeface="Courier New" panose="02070309020205020404" pitchFamily="49" charset="0"/>
              <a:buChar char="o"/>
            </a:pPr>
            <a:r>
              <a:rPr lang="en-GB" sz="1600" dirty="0">
                <a:solidFill>
                  <a:srgbClr val="323032"/>
                </a:solidFill>
              </a:rPr>
              <a:t>Appropriate insertion technique </a:t>
            </a:r>
          </a:p>
          <a:p>
            <a:pPr marL="342900" indent="-342900">
              <a:buFont typeface="Courier New" panose="02070309020205020404" pitchFamily="49" charset="0"/>
              <a:buChar char="o"/>
            </a:pPr>
            <a:r>
              <a:rPr lang="en-GB" sz="1600" dirty="0">
                <a:solidFill>
                  <a:srgbClr val="323032"/>
                </a:solidFill>
              </a:rPr>
              <a:t>Maintenance of the catheters </a:t>
            </a:r>
          </a:p>
          <a:p>
            <a:pPr marL="342900" indent="-342900">
              <a:buFont typeface="Courier New" panose="02070309020205020404" pitchFamily="49" charset="0"/>
              <a:buChar char="o"/>
            </a:pPr>
            <a:r>
              <a:rPr lang="en-GB" sz="1600" dirty="0">
                <a:solidFill>
                  <a:srgbClr val="323032"/>
                </a:solidFill>
              </a:rPr>
              <a:t>Reviewing catheters daily </a:t>
            </a:r>
          </a:p>
          <a:p>
            <a:pPr marL="342900" indent="-342900">
              <a:buFont typeface="Courier New" panose="02070309020205020404" pitchFamily="49" charset="0"/>
              <a:buChar char="o"/>
            </a:pPr>
            <a:endParaRPr lang="en-GB" sz="1600" dirty="0">
              <a:solidFill>
                <a:srgbClr val="323032"/>
              </a:solidFill>
            </a:endParaRPr>
          </a:p>
          <a:p>
            <a:pPr marL="342900" indent="-342900">
              <a:buFont typeface="Arial" panose="020B0604020202020204" pitchFamily="34" charset="0"/>
              <a:buChar char="•"/>
            </a:pPr>
            <a:r>
              <a:rPr lang="en-GB" sz="2000" dirty="0">
                <a:solidFill>
                  <a:srgbClr val="323032"/>
                </a:solidFill>
              </a:rPr>
              <a:t>Appropriate infrastructure </a:t>
            </a:r>
            <a:r>
              <a:rPr lang="en-GB" sz="2000" dirty="0" err="1">
                <a:solidFill>
                  <a:srgbClr val="323032"/>
                </a:solidFill>
              </a:rPr>
              <a:t>eg</a:t>
            </a:r>
            <a:r>
              <a:rPr lang="en-GB" sz="2000" dirty="0">
                <a:solidFill>
                  <a:srgbClr val="323032"/>
                </a:solidFill>
              </a:rPr>
              <a:t> all components , closed system </a:t>
            </a:r>
          </a:p>
          <a:p>
            <a:pPr marL="342900" indent="-342900">
              <a:buFont typeface="Arial" panose="020B0604020202020204" pitchFamily="34" charset="0"/>
              <a:buChar char="•"/>
            </a:pPr>
            <a:endParaRPr lang="en-GB" sz="2000" dirty="0">
              <a:solidFill>
                <a:srgbClr val="323032"/>
              </a:solidFill>
            </a:endParaRPr>
          </a:p>
          <a:p>
            <a:pPr marL="342900" indent="-342900">
              <a:buFont typeface="Arial" panose="020B0604020202020204" pitchFamily="34" charset="0"/>
              <a:buChar char="•"/>
            </a:pPr>
            <a:r>
              <a:rPr lang="en-GB" sz="2000" dirty="0">
                <a:solidFill>
                  <a:srgbClr val="323032"/>
                </a:solidFill>
              </a:rPr>
              <a:t>Awareness of catheters existence</a:t>
            </a:r>
          </a:p>
          <a:p>
            <a:pPr marL="800100" lvl="1" indent="-342900">
              <a:buFont typeface="Courier New" panose="02070309020205020404" pitchFamily="49" charset="0"/>
              <a:buChar char="o"/>
            </a:pPr>
            <a:endParaRPr lang="en-GB" dirty="0"/>
          </a:p>
          <a:p>
            <a:pPr marL="800100" lvl="1" indent="-342900">
              <a:buFont typeface="Arial" panose="020B0604020202020204" pitchFamily="34" charset="0"/>
              <a:buChar char="•"/>
            </a:pPr>
            <a:endParaRPr lang="en-GB" dirty="0"/>
          </a:p>
          <a:p>
            <a:pPr marL="342900" indent="-342900">
              <a:buFont typeface="Arial" panose="020B0604020202020204" pitchFamily="34" charset="0"/>
              <a:buChar char="•"/>
            </a:pPr>
            <a:endParaRPr lang="en-US" dirty="0"/>
          </a:p>
        </p:txBody>
      </p:sp>
    </p:spTree>
    <p:extLst>
      <p:ext uri="{BB962C8B-B14F-4D97-AF65-F5344CB8AC3E}">
        <p14:creationId xmlns:p14="http://schemas.microsoft.com/office/powerpoint/2010/main" val="12078184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18A851-BF56-DC47-805F-2E6E8BECE33D}"/>
              </a:ext>
            </a:extLst>
          </p:cNvPr>
          <p:cNvSpPr>
            <a:spLocks noGrp="1"/>
          </p:cNvSpPr>
          <p:nvPr>
            <p:ph type="ctrTitle"/>
          </p:nvPr>
        </p:nvSpPr>
        <p:spPr/>
        <p:txBody>
          <a:bodyPr/>
          <a:lstStyle/>
          <a:p>
            <a:r>
              <a:rPr lang="en-GB" dirty="0"/>
              <a:t>Recommendations For Improvement Of Adherence to Guidelines </a:t>
            </a:r>
            <a:endParaRPr lang="en-US" dirty="0"/>
          </a:p>
        </p:txBody>
      </p:sp>
      <p:sp>
        <p:nvSpPr>
          <p:cNvPr id="3" name="Subtitle 2">
            <a:extLst>
              <a:ext uri="{FF2B5EF4-FFF2-40B4-BE49-F238E27FC236}">
                <a16:creationId xmlns:a16="http://schemas.microsoft.com/office/drawing/2014/main" id="{730C5272-75CA-A640-8363-B7433A0CCE03}"/>
              </a:ext>
            </a:extLst>
          </p:cNvPr>
          <p:cNvSpPr>
            <a:spLocks noGrp="1"/>
          </p:cNvSpPr>
          <p:nvPr>
            <p:ph type="subTitle" idx="1"/>
          </p:nvPr>
        </p:nvSpPr>
        <p:spPr>
          <a:xfrm>
            <a:off x="457200" y="1895301"/>
            <a:ext cx="11627427" cy="4023360"/>
          </a:xfrm>
        </p:spPr>
        <p:txBody>
          <a:bodyPr>
            <a:noAutofit/>
          </a:bodyPr>
          <a:lstStyle/>
          <a:p>
            <a:pPr algn="l"/>
            <a:r>
              <a:rPr lang="en-US" sz="2000" dirty="0">
                <a:solidFill>
                  <a:srgbClr val="323032"/>
                </a:solidFill>
              </a:rPr>
              <a:t>1. Regular education/training/awareness </a:t>
            </a:r>
          </a:p>
          <a:p>
            <a:pPr algn="l"/>
            <a:r>
              <a:rPr lang="en-US" sz="2000" dirty="0">
                <a:solidFill>
                  <a:srgbClr val="323032"/>
                </a:solidFill>
              </a:rPr>
              <a:t>2. Ongoing surveillance and analytics</a:t>
            </a:r>
          </a:p>
          <a:p>
            <a:pPr algn="l"/>
            <a:r>
              <a:rPr lang="en-US" sz="2000" dirty="0">
                <a:solidFill>
                  <a:srgbClr val="323032"/>
                </a:solidFill>
              </a:rPr>
              <a:t>3. Bundles checklists</a:t>
            </a:r>
          </a:p>
          <a:p>
            <a:pPr algn="l"/>
            <a:r>
              <a:rPr lang="en-US" sz="2000" dirty="0">
                <a:solidFill>
                  <a:srgbClr val="323032"/>
                </a:solidFill>
              </a:rPr>
              <a:t>4. Regular internal audits </a:t>
            </a:r>
          </a:p>
          <a:p>
            <a:pPr algn="l"/>
            <a:r>
              <a:rPr lang="en-US" sz="2000" dirty="0">
                <a:solidFill>
                  <a:srgbClr val="323032"/>
                </a:solidFill>
              </a:rPr>
              <a:t>5. Protocols to restrict catheter placement </a:t>
            </a:r>
          </a:p>
          <a:p>
            <a:pPr algn="l"/>
            <a:r>
              <a:rPr lang="en-US" sz="2000" dirty="0">
                <a:solidFill>
                  <a:srgbClr val="323032"/>
                </a:solidFill>
              </a:rPr>
              <a:t>6. Urinary catheter kits</a:t>
            </a:r>
          </a:p>
          <a:p>
            <a:pPr algn="l"/>
            <a:r>
              <a:rPr lang="en-US" sz="2000" dirty="0">
                <a:solidFill>
                  <a:srgbClr val="323032"/>
                </a:solidFill>
              </a:rPr>
              <a:t>7. Reminder interventions </a:t>
            </a:r>
          </a:p>
          <a:p>
            <a:pPr algn="l"/>
            <a:r>
              <a:rPr lang="en-US" sz="2000" dirty="0">
                <a:solidFill>
                  <a:srgbClr val="323032"/>
                </a:solidFill>
              </a:rPr>
              <a:t>8. Stop order interventions</a:t>
            </a:r>
          </a:p>
          <a:p>
            <a:pPr algn="l"/>
            <a:r>
              <a:rPr lang="en-US" sz="2000" dirty="0">
                <a:solidFill>
                  <a:srgbClr val="323032"/>
                </a:solidFill>
              </a:rPr>
              <a:t> </a:t>
            </a:r>
          </a:p>
          <a:p>
            <a:pPr algn="l"/>
            <a:endParaRPr lang="en-US" sz="2000" b="0" i="0" u="none" strike="noStrike" baseline="0" dirty="0">
              <a:solidFill>
                <a:srgbClr val="323032"/>
              </a:solidFill>
            </a:endParaRPr>
          </a:p>
        </p:txBody>
      </p:sp>
    </p:spTree>
    <p:extLst>
      <p:ext uri="{BB962C8B-B14F-4D97-AF65-F5344CB8AC3E}">
        <p14:creationId xmlns:p14="http://schemas.microsoft.com/office/powerpoint/2010/main" val="33929909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18A851-BF56-DC47-805F-2E6E8BECE33D}"/>
              </a:ext>
            </a:extLst>
          </p:cNvPr>
          <p:cNvSpPr>
            <a:spLocks noGrp="1"/>
          </p:cNvSpPr>
          <p:nvPr>
            <p:ph type="ctrTitle"/>
          </p:nvPr>
        </p:nvSpPr>
        <p:spPr>
          <a:xfrm>
            <a:off x="357498" y="105756"/>
            <a:ext cx="10823119" cy="1310639"/>
          </a:xfrm>
        </p:spPr>
        <p:txBody>
          <a:bodyPr/>
          <a:lstStyle/>
          <a:p>
            <a:r>
              <a:rPr lang="en-GB" dirty="0"/>
              <a:t>Urinary Catheter Kits</a:t>
            </a:r>
            <a:endParaRPr lang="en-US" dirty="0"/>
          </a:p>
        </p:txBody>
      </p:sp>
      <p:pic>
        <p:nvPicPr>
          <p:cNvPr id="7" name="Picture 6">
            <a:extLst>
              <a:ext uri="{FF2B5EF4-FFF2-40B4-BE49-F238E27FC236}">
                <a16:creationId xmlns:a16="http://schemas.microsoft.com/office/drawing/2014/main" id="{150DD302-36DE-4E56-AB04-A66B3B9E6012}"/>
              </a:ext>
            </a:extLst>
          </p:cNvPr>
          <p:cNvPicPr>
            <a:picLocks noChangeAspect="1"/>
          </p:cNvPicPr>
          <p:nvPr/>
        </p:nvPicPr>
        <p:blipFill>
          <a:blip r:embed="rId2"/>
          <a:stretch>
            <a:fillRect/>
          </a:stretch>
        </p:blipFill>
        <p:spPr>
          <a:xfrm>
            <a:off x="6662822" y="911675"/>
            <a:ext cx="3641149" cy="4850950"/>
          </a:xfrm>
          <a:prstGeom prst="rect">
            <a:avLst/>
          </a:prstGeom>
        </p:spPr>
      </p:pic>
      <p:pic>
        <p:nvPicPr>
          <p:cNvPr id="4" name="Picture 3">
            <a:extLst>
              <a:ext uri="{FF2B5EF4-FFF2-40B4-BE49-F238E27FC236}">
                <a16:creationId xmlns:a16="http://schemas.microsoft.com/office/drawing/2014/main" id="{CA4DF557-A0C9-4933-9D4B-170EF4A49E24}"/>
              </a:ext>
            </a:extLst>
          </p:cNvPr>
          <p:cNvPicPr>
            <a:picLocks noChangeAspect="1"/>
          </p:cNvPicPr>
          <p:nvPr/>
        </p:nvPicPr>
        <p:blipFill>
          <a:blip r:embed="rId3"/>
          <a:stretch>
            <a:fillRect/>
          </a:stretch>
        </p:blipFill>
        <p:spPr>
          <a:xfrm>
            <a:off x="-92365" y="1095692"/>
            <a:ext cx="6755187" cy="4666933"/>
          </a:xfrm>
          <a:prstGeom prst="rect">
            <a:avLst/>
          </a:prstGeom>
        </p:spPr>
      </p:pic>
    </p:spTree>
    <p:extLst>
      <p:ext uri="{BB962C8B-B14F-4D97-AF65-F5344CB8AC3E}">
        <p14:creationId xmlns:p14="http://schemas.microsoft.com/office/powerpoint/2010/main" val="25878255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18A851-BF56-DC47-805F-2E6E8BECE33D}"/>
              </a:ext>
            </a:extLst>
          </p:cNvPr>
          <p:cNvSpPr>
            <a:spLocks noGrp="1"/>
          </p:cNvSpPr>
          <p:nvPr>
            <p:ph type="ctrTitle"/>
          </p:nvPr>
        </p:nvSpPr>
        <p:spPr>
          <a:xfrm>
            <a:off x="357498" y="105756"/>
            <a:ext cx="10823119" cy="1310639"/>
          </a:xfrm>
        </p:spPr>
        <p:txBody>
          <a:bodyPr/>
          <a:lstStyle/>
          <a:p>
            <a:r>
              <a:rPr lang="en-GB" dirty="0"/>
              <a:t>Urinary Catheter Kits – Objectives &amp; Benefits </a:t>
            </a:r>
            <a:endParaRPr lang="en-US" dirty="0"/>
          </a:p>
        </p:txBody>
      </p:sp>
      <p:sp>
        <p:nvSpPr>
          <p:cNvPr id="3" name="Subtitle 2">
            <a:extLst>
              <a:ext uri="{FF2B5EF4-FFF2-40B4-BE49-F238E27FC236}">
                <a16:creationId xmlns:a16="http://schemas.microsoft.com/office/drawing/2014/main" id="{730C5272-75CA-A640-8363-B7433A0CCE03}"/>
              </a:ext>
            </a:extLst>
          </p:cNvPr>
          <p:cNvSpPr>
            <a:spLocks noGrp="1"/>
          </p:cNvSpPr>
          <p:nvPr>
            <p:ph type="subTitle" idx="1"/>
          </p:nvPr>
        </p:nvSpPr>
        <p:spPr>
          <a:xfrm>
            <a:off x="159327" y="1115983"/>
            <a:ext cx="12032673" cy="4023360"/>
          </a:xfrm>
        </p:spPr>
        <p:txBody>
          <a:bodyPr>
            <a:noAutofit/>
          </a:bodyPr>
          <a:lstStyle/>
          <a:p>
            <a:r>
              <a:rPr lang="en-US" sz="2000" dirty="0">
                <a:solidFill>
                  <a:srgbClr val="323032"/>
                </a:solidFill>
              </a:rPr>
              <a:t>Objectives</a:t>
            </a:r>
          </a:p>
          <a:p>
            <a:pPr marL="342900" indent="-342900">
              <a:buFont typeface="Arial" panose="020B0604020202020204" pitchFamily="34" charset="0"/>
              <a:buChar char="•"/>
            </a:pPr>
            <a:r>
              <a:rPr lang="en-US" sz="2000" dirty="0">
                <a:solidFill>
                  <a:srgbClr val="323032"/>
                </a:solidFill>
              </a:rPr>
              <a:t>Prevent the uncontrolled variation in clinical practice</a:t>
            </a:r>
          </a:p>
          <a:p>
            <a:pPr marL="342900" indent="-342900">
              <a:buFont typeface="Arial" panose="020B0604020202020204" pitchFamily="34" charset="0"/>
              <a:buChar char="•"/>
            </a:pPr>
            <a:r>
              <a:rPr lang="en-US" sz="2000" dirty="0">
                <a:solidFill>
                  <a:srgbClr val="323032"/>
                </a:solidFill>
              </a:rPr>
              <a:t>Promote compliance with the existing guidelines for best urinary </a:t>
            </a:r>
            <a:r>
              <a:rPr lang="en-US" sz="2000" dirty="0" err="1">
                <a:solidFill>
                  <a:srgbClr val="323032"/>
                </a:solidFill>
              </a:rPr>
              <a:t>catheterisation</a:t>
            </a:r>
            <a:r>
              <a:rPr lang="en-US" sz="2000" dirty="0">
                <a:solidFill>
                  <a:srgbClr val="323032"/>
                </a:solidFill>
              </a:rPr>
              <a:t> practice</a:t>
            </a:r>
          </a:p>
          <a:p>
            <a:pPr marL="342900" indent="-342900">
              <a:buFont typeface="Arial" panose="020B0604020202020204" pitchFamily="34" charset="0"/>
              <a:buChar char="•"/>
            </a:pPr>
            <a:r>
              <a:rPr lang="en-US" sz="2000" dirty="0">
                <a:solidFill>
                  <a:srgbClr val="323032"/>
                </a:solidFill>
              </a:rPr>
              <a:t>Prevent CAUTI</a:t>
            </a:r>
          </a:p>
          <a:p>
            <a:pPr marL="285750" indent="-285750" algn="l">
              <a:buFont typeface="Arial" panose="020B0604020202020204" pitchFamily="34" charset="0"/>
              <a:buChar char="•"/>
            </a:pPr>
            <a:endParaRPr lang="en-US" sz="1800" dirty="0">
              <a:solidFill>
                <a:srgbClr val="323032"/>
              </a:solidFill>
              <a:latin typeface="Montserrat-Regular"/>
            </a:endParaRPr>
          </a:p>
          <a:p>
            <a:pPr algn="l"/>
            <a:r>
              <a:rPr lang="en-US" sz="2000" dirty="0">
                <a:solidFill>
                  <a:srgbClr val="323032"/>
                </a:solidFill>
              </a:rPr>
              <a:t>Benefits</a:t>
            </a:r>
          </a:p>
          <a:p>
            <a:pPr marL="342900" indent="-342900" algn="l">
              <a:buFont typeface="Arial" panose="020B0604020202020204" pitchFamily="34" charset="0"/>
              <a:buChar char="•"/>
            </a:pPr>
            <a:r>
              <a:rPr lang="en-US" sz="2000" dirty="0">
                <a:solidFill>
                  <a:srgbClr val="323032"/>
                </a:solidFill>
              </a:rPr>
              <a:t>Standardization of the process: adherence to urinary catheter insertion recommendations</a:t>
            </a:r>
          </a:p>
          <a:p>
            <a:pPr marL="342900" indent="-342900" algn="l">
              <a:buFont typeface="Arial" panose="020B0604020202020204" pitchFamily="34" charset="0"/>
              <a:buChar char="•"/>
            </a:pPr>
            <a:r>
              <a:rPr lang="en-US" sz="2000" dirty="0">
                <a:solidFill>
                  <a:srgbClr val="323032"/>
                </a:solidFill>
              </a:rPr>
              <a:t>The inclusion in the kit/set of pre-connected and sealed urinary catheter systems, the components of which are linked by seals, will ensure that the system remains closed at all times</a:t>
            </a:r>
          </a:p>
          <a:p>
            <a:pPr marL="342900" indent="-342900" algn="l">
              <a:buFont typeface="Arial" panose="020B0604020202020204" pitchFamily="34" charset="0"/>
              <a:buChar char="•"/>
            </a:pPr>
            <a:r>
              <a:rPr lang="en-US" sz="2000" dirty="0">
                <a:solidFill>
                  <a:srgbClr val="323032"/>
                </a:solidFill>
              </a:rPr>
              <a:t>Nursing staff efficiency , more quality time for patient care</a:t>
            </a:r>
          </a:p>
          <a:p>
            <a:pPr marL="342900" indent="-342900" algn="l">
              <a:buFont typeface="Arial" panose="020B0604020202020204" pitchFamily="34" charset="0"/>
              <a:buChar char="•"/>
            </a:pPr>
            <a:r>
              <a:rPr lang="en-US" sz="2000" dirty="0">
                <a:solidFill>
                  <a:srgbClr val="323032"/>
                </a:solidFill>
              </a:rPr>
              <a:t>Reduction in CAUTI, reduction in the consumption of antibiotics and the costs associated with such consumption, and the prevention of antibiotic resistance</a:t>
            </a:r>
          </a:p>
        </p:txBody>
      </p:sp>
    </p:spTree>
    <p:extLst>
      <p:ext uri="{BB962C8B-B14F-4D97-AF65-F5344CB8AC3E}">
        <p14:creationId xmlns:p14="http://schemas.microsoft.com/office/powerpoint/2010/main" val="2903075294"/>
      </p:ext>
    </p:extLst>
  </p:cSld>
  <p:clrMapOvr>
    <a:masterClrMapping/>
  </p:clrMapOvr>
</p:sld>
</file>

<file path=ppt/theme/theme1.xml><?xml version="1.0" encoding="utf-8"?>
<a:theme xmlns:a="http://schemas.openxmlformats.org/drawingml/2006/main" name="Office Theme">
  <a:themeElements>
    <a:clrScheme name="Patient Safety">
      <a:dk1>
        <a:srgbClr val="1A1628"/>
      </a:dk1>
      <a:lt1>
        <a:srgbClr val="FFFFFF"/>
      </a:lt1>
      <a:dk2>
        <a:srgbClr val="1A1628"/>
      </a:dk2>
      <a:lt2>
        <a:srgbClr val="DDDDDD"/>
      </a:lt2>
      <a:accent1>
        <a:srgbClr val="F16924"/>
      </a:accent1>
      <a:accent2>
        <a:srgbClr val="00BCE6"/>
      </a:accent2>
      <a:accent3>
        <a:srgbClr val="8D2A90"/>
      </a:accent3>
      <a:accent4>
        <a:srgbClr val="F16924"/>
      </a:accent4>
      <a:accent5>
        <a:srgbClr val="00BCE6"/>
      </a:accent5>
      <a:accent6>
        <a:srgbClr val="8D2A90"/>
      </a:accent6>
      <a:hlink>
        <a:srgbClr val="F16924"/>
      </a:hlink>
      <a:folHlink>
        <a:srgbClr val="5C0AC9"/>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1B5B89745A06748AF8AE3AD2FCE7234" ma:contentTypeVersion="14" ma:contentTypeDescription="Create a new document." ma:contentTypeScope="" ma:versionID="03801f971e5da95543d0337b08058336">
  <xsd:schema xmlns:xsd="http://www.w3.org/2001/XMLSchema" xmlns:xs="http://www.w3.org/2001/XMLSchema" xmlns:p="http://schemas.microsoft.com/office/2006/metadata/properties" xmlns:ns2="e27910a6-85e0-4252-b16d-08ad064e5de9" xmlns:ns3="212271a8-c2d4-49aa-8815-45e084052926" targetNamespace="http://schemas.microsoft.com/office/2006/metadata/properties" ma:root="true" ma:fieldsID="c4c951588686792acbf9e360339cd587" ns2:_="" ns3:_="">
    <xsd:import namespace="e27910a6-85e0-4252-b16d-08ad064e5de9"/>
    <xsd:import namespace="212271a8-c2d4-49aa-8815-45e084052926"/>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n7i0" minOccurs="0"/>
                <xsd:element ref="ns3:SharedWithUsers" minOccurs="0"/>
                <xsd:element ref="ns3:SharedWithDetails" minOccurs="0"/>
                <xsd:element ref="ns2:MediaServiceAutoKeyPoints" minOccurs="0"/>
                <xsd:element ref="ns2:MediaServiceKeyPoints"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7910a6-85e0-4252-b16d-08ad064e5de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n7i0" ma:index="14" nillable="true" ma:displayName="Folder Size" ma:format="Dropdown" ma:internalName="n7i0" ma:percentage="FALSE">
      <xsd:simpleType>
        <xsd:restriction base="dms:Number"/>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12271a8-c2d4-49aa-8815-45e084052926"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n7i0 xmlns="e27910a6-85e0-4252-b16d-08ad064e5de9" xsi:nil="true"/>
    <SharedWithUsers xmlns="212271a8-c2d4-49aa-8815-45e084052926">
      <UserInfo>
        <DisplayName>Alan Whitcombe</DisplayName>
        <AccountId>2040</AccountId>
        <AccountType/>
      </UserInfo>
    </SharedWithUsers>
  </documentManagement>
</p:properties>
</file>

<file path=customXml/itemProps1.xml><?xml version="1.0" encoding="utf-8"?>
<ds:datastoreItem xmlns:ds="http://schemas.openxmlformats.org/officeDocument/2006/customXml" ds:itemID="{C4BC8F38-066B-4999-9096-8464215E9DB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7910a6-85e0-4252-b16d-08ad064e5de9"/>
    <ds:schemaRef ds:uri="212271a8-c2d4-49aa-8815-45e084052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D3B4A25-6EA5-45C5-9483-524042DBCF16}">
  <ds:schemaRefs>
    <ds:schemaRef ds:uri="http://schemas.microsoft.com/sharepoint/v3/contenttype/forms"/>
  </ds:schemaRefs>
</ds:datastoreItem>
</file>

<file path=customXml/itemProps3.xml><?xml version="1.0" encoding="utf-8"?>
<ds:datastoreItem xmlns:ds="http://schemas.openxmlformats.org/officeDocument/2006/customXml" ds:itemID="{A48CFB46-1F9F-44E2-B8BE-A92E4890CD3C}">
  <ds:schemaRefs>
    <ds:schemaRef ds:uri="http://schemas.microsoft.com/office/2006/metadata/properties"/>
    <ds:schemaRef ds:uri="http://schemas.microsoft.com/office/infopath/2007/PartnerControls"/>
    <ds:schemaRef ds:uri="e27910a6-85e0-4252-b16d-08ad064e5de9"/>
    <ds:schemaRef ds:uri="212271a8-c2d4-49aa-8815-45e084052926"/>
  </ds:schemaRefs>
</ds:datastoreItem>
</file>

<file path=docProps/app.xml><?xml version="1.0" encoding="utf-8"?>
<Properties xmlns="http://schemas.openxmlformats.org/officeDocument/2006/extended-properties" xmlns:vt="http://schemas.openxmlformats.org/officeDocument/2006/docPropsVTypes">
  <TotalTime>978</TotalTime>
  <Words>907</Words>
  <Application>Microsoft Office PowerPoint</Application>
  <PresentationFormat>Widescreen</PresentationFormat>
  <Paragraphs>118</Paragraphs>
  <Slides>15</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Calibri</vt:lpstr>
      <vt:lpstr>Courier New</vt:lpstr>
      <vt:lpstr>Franklin Gothic Book</vt:lpstr>
      <vt:lpstr>Montserrat-Regular</vt:lpstr>
      <vt:lpstr>Verdana</vt:lpstr>
      <vt:lpstr>Office Theme</vt:lpstr>
      <vt:lpstr>Increasing Adherence To CAUTI Guidelines : Recommendations From Existing Evidence</vt:lpstr>
      <vt:lpstr>PowerPoint Presentation</vt:lpstr>
      <vt:lpstr>Executive Summary 1 </vt:lpstr>
      <vt:lpstr>Executive Summary 2 </vt:lpstr>
      <vt:lpstr>European Guidelines To Prevent CAUTI  </vt:lpstr>
      <vt:lpstr>PowerPoint Presentation</vt:lpstr>
      <vt:lpstr>Recommendations For Improvement Of Adherence to Guidelines </vt:lpstr>
      <vt:lpstr>Urinary Catheter Kits</vt:lpstr>
      <vt:lpstr>Urinary Catheter Kits – Objectives &amp; Benefits </vt:lpstr>
      <vt:lpstr>Urinary Catheter Kits – Key Evidence </vt:lpstr>
      <vt:lpstr>Urinary Catheter Kits – Contents of Kit/Set  </vt:lpstr>
      <vt:lpstr>Urinary Catheter Kits – Contents of Kit/Set  </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 Barr</dc:creator>
  <cp:lastModifiedBy>Nipunn Vepakomma</cp:lastModifiedBy>
  <cp:revision>55</cp:revision>
  <dcterms:created xsi:type="dcterms:W3CDTF">2020-09-30T17:04:30Z</dcterms:created>
  <dcterms:modified xsi:type="dcterms:W3CDTF">2022-06-24T08:10:52Z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0x01010011B5B89745A06748AF8AE3AD2FCE7234</vt:lpwstr>
  </property>
</Properties>
</file>