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60" r:id="rId5"/>
    <p:sldId id="261" r:id="rId6"/>
    <p:sldId id="276" r:id="rId7"/>
    <p:sldId id="277" r:id="rId8"/>
    <p:sldId id="275" r:id="rId9"/>
    <p:sldId id="262" r:id="rId10"/>
    <p:sldId id="280" r:id="rId11"/>
    <p:sldId id="281" r:id="rId12"/>
    <p:sldId id="279" r:id="rId13"/>
    <p:sldId id="284" r:id="rId14"/>
    <p:sldId id="283" r:id="rId15"/>
    <p:sldId id="285" r:id="rId16"/>
    <p:sldId id="286" r:id="rId17"/>
    <p:sldId id="282" r:id="rId18"/>
    <p:sldId id="288" r:id="rId19"/>
    <p:sldId id="287" r:id="rId20"/>
    <p:sldId id="289" r:id="rId21"/>
    <p:sldId id="291" r:id="rId22"/>
    <p:sldId id="292" r:id="rId23"/>
    <p:sldId id="293" r:id="rId24"/>
    <p:sldId id="295" r:id="rId25"/>
    <p:sldId id="297" r:id="rId26"/>
    <p:sldId id="298" r:id="rId27"/>
    <p:sldId id="278" r:id="rId28"/>
    <p:sldId id="302" r:id="rId29"/>
    <p:sldId id="29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DB0"/>
    <a:srgbClr val="E1E2E1"/>
    <a:srgbClr val="335F9F"/>
    <a:srgbClr val="191626"/>
    <a:srgbClr val="191725"/>
    <a:srgbClr val="E4E5E5"/>
    <a:srgbClr val="FA193C"/>
    <a:srgbClr val="54C9CA"/>
    <a:srgbClr val="54C9AF"/>
    <a:srgbClr val="90D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06FBD1-1231-4B1D-80E2-5BC448AE6270}" v="34" dt="2021-02-09T14:47:55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7"/>
    <p:restoredTop sz="86391"/>
  </p:normalViewPr>
  <p:slideViewPr>
    <p:cSldViewPr snapToGrid="0" snapToObjects="1" showGuides="1">
      <p:cViewPr varScale="1">
        <p:scale>
          <a:sx n="63" d="100"/>
          <a:sy n="63" d="100"/>
        </p:scale>
        <p:origin x="106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DE471-83CA-7147-AFF7-40BE29A44E28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F09F-F17F-5548-B14F-500C9A79A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54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0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5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44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70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45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52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118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36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11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1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2C1CB5-5818-4C41-9A2D-41D99492DC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8AF17B-36E4-3246-BC21-7B4D40AB753C}"/>
              </a:ext>
            </a:extLst>
          </p:cNvPr>
          <p:cNvSpPr/>
          <p:nvPr userDrawn="1"/>
        </p:nvSpPr>
        <p:spPr>
          <a:xfrm>
            <a:off x="-12000" y="4246880"/>
            <a:ext cx="12216000" cy="262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FE6EEA-B0CA-4548-838E-2FBE40B5B98B}"/>
              </a:ext>
            </a:extLst>
          </p:cNvPr>
          <p:cNvGrpSpPr/>
          <p:nvPr userDrawn="1"/>
        </p:nvGrpSpPr>
        <p:grpSpPr>
          <a:xfrm>
            <a:off x="-12000" y="3461000"/>
            <a:ext cx="12216000" cy="1401436"/>
            <a:chOff x="8320" y="3551796"/>
            <a:chExt cx="12204001" cy="1534160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10E8F5E-C67F-074A-866A-6C939AFF27ED}"/>
                </a:ext>
              </a:extLst>
            </p:cNvPr>
            <p:cNvSpPr/>
            <p:nvPr userDrawn="1"/>
          </p:nvSpPr>
          <p:spPr>
            <a:xfrm rot="5400000">
              <a:off x="3297182" y="262934"/>
              <a:ext cx="1534160" cy="8111884"/>
            </a:xfrm>
            <a:prstGeom prst="triangle">
              <a:avLst>
                <a:gd name="adj" fmla="val 513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F4735EA5-D1F8-7F44-A00D-AFD93CB48E46}"/>
                </a:ext>
              </a:extLst>
            </p:cNvPr>
            <p:cNvSpPr/>
            <p:nvPr userDrawn="1"/>
          </p:nvSpPr>
          <p:spPr>
            <a:xfrm rot="16200000">
              <a:off x="8921691" y="1710225"/>
              <a:ext cx="1062453" cy="5518806"/>
            </a:xfrm>
            <a:prstGeom prst="triangle">
              <a:avLst>
                <a:gd name="adj" fmla="val 51325"/>
              </a:avLst>
            </a:prstGeom>
            <a:solidFill>
              <a:srgbClr val="3F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D463D55-E65C-1E4F-BD1E-EB13EF9E85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2618" y="459739"/>
            <a:ext cx="2212981" cy="2131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C4B2BC-44F0-2144-A8C0-1585E9E2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560" y="5082195"/>
            <a:ext cx="9159240" cy="1325563"/>
          </a:xfrm>
        </p:spPr>
        <p:txBody>
          <a:bodyPr anchor="t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3100C04-9685-6247-892F-B3AA931C7D7D}"/>
              </a:ext>
            </a:extLst>
          </p:cNvPr>
          <p:cNvSpPr txBox="1">
            <a:spLocks/>
          </p:cNvSpPr>
          <p:nvPr userDrawn="1"/>
        </p:nvSpPr>
        <p:spPr>
          <a:xfrm>
            <a:off x="785561" y="353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</a:rPr>
              <a:t>Patient Safety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843D0E-6816-8B49-B5A7-6B2E672BA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5606" y="5516879"/>
            <a:ext cx="2570978" cy="140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3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9613" y="516012"/>
            <a:ext cx="2078990" cy="2078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099" y="2875598"/>
            <a:ext cx="9144000" cy="2387600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099" y="526319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6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7BFEA-CBE1-DE45-9B54-EC1ADEEBF0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tient Safety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I CAUTI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0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D Offering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78E0CA-43DD-6E4E-ACC5-A696F21794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3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90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e Waterm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B1FCE1-4503-654F-8FF9-606C0DAB43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-2991" t="-11379" r="2991" b="11379"/>
          <a:stretch/>
        </p:blipFill>
        <p:spPr>
          <a:xfrm rot="20370824">
            <a:off x="7523999" y="-648000"/>
            <a:ext cx="5207000" cy="5067300"/>
          </a:xfrm>
          <a:prstGeom prst="rect">
            <a:avLst/>
          </a:prstGeom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AF293066-C770-8C4E-B5FE-4C3C58BB4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3033A1-04BF-214B-B58D-18BBBA2460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0733D1F-AE60-1C4C-8759-D2C154F65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47028BD-136C-AC47-99FB-61797DAEB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3D1EA-9390-D543-A551-A207D80B91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2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rgbClr val="E1E2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95AEA1-858E-4C4E-81E8-1079482BC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4500" y="1466215"/>
            <a:ext cx="6203000" cy="392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9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64B24B-4837-1148-A76C-224DD14B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7E889-E073-3F40-8DE7-277C00BC4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E50DF-98F1-6249-B80C-1215BB79E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774F7AC8-F403-E14C-B4C2-21DACF9B2D05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1CD56-D0AF-2B45-9356-0F71028DE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E4139-C99E-2444-97D4-51300E85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3AD6D4D-01C9-F245-9CD6-16BAC8FE16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5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9" r:id="rId2"/>
    <p:sldLayoutId id="2147483684" r:id="rId3"/>
    <p:sldLayoutId id="2147483683" r:id="rId4"/>
    <p:sldLayoutId id="2147483681" r:id="rId5"/>
    <p:sldLayoutId id="2147483682" r:id="rId6"/>
    <p:sldLayoutId id="2147483685" r:id="rId7"/>
    <p:sldLayoutId id="2147483686" r:id="rId8"/>
    <p:sldLayoutId id="214748368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51485-5F3F-664A-8F2A-40BF8F6629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CAUTI Reduction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E3C6F5-42CC-A942-98D2-E2353C6372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10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Bard Foley Catheter Trays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6C7E93-D5B1-42A5-A10B-D59764354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5709" y="1373332"/>
            <a:ext cx="4923559" cy="17984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2C2F13-44E0-46D1-B535-1D4402762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5937" y="3313078"/>
            <a:ext cx="3393562" cy="288044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A08107-5B53-4C11-AD80-88103F64F4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041" y="3329875"/>
            <a:ext cx="3808454" cy="2846851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875599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Bard Foley Catheter Trays – Evidence 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DDF8EE-3278-461C-99FD-C04A51B76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199" y="1776846"/>
            <a:ext cx="7587300" cy="41611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505874-8C16-4C8B-8B57-313CA18C4496}"/>
              </a:ext>
            </a:extLst>
          </p:cNvPr>
          <p:cNvSpPr/>
          <p:nvPr/>
        </p:nvSpPr>
        <p:spPr>
          <a:xfrm>
            <a:off x="5468980" y="1603431"/>
            <a:ext cx="3616037" cy="987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187429-E0C0-4E3A-A411-3102EA591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886" y="6410642"/>
            <a:ext cx="4076700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78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Bard Foley Catheter Trays – Evidence  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505874-8C16-4C8B-8B57-313CA18C4496}"/>
              </a:ext>
            </a:extLst>
          </p:cNvPr>
          <p:cNvSpPr/>
          <p:nvPr/>
        </p:nvSpPr>
        <p:spPr>
          <a:xfrm>
            <a:off x="5468980" y="1603431"/>
            <a:ext cx="3616037" cy="987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49EAA5-857C-491D-95D7-96E867974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961" y="1489132"/>
            <a:ext cx="8289538" cy="45272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15B222-EBE1-4928-AD92-051D0025E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8012" y="6430125"/>
            <a:ext cx="589597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989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Bard Foley Catheter Trays – Evidence  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505874-8C16-4C8B-8B57-313CA18C4496}"/>
              </a:ext>
            </a:extLst>
          </p:cNvPr>
          <p:cNvSpPr/>
          <p:nvPr/>
        </p:nvSpPr>
        <p:spPr>
          <a:xfrm>
            <a:off x="5468980" y="1603431"/>
            <a:ext cx="3616037" cy="987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31EB6A-5C2A-4604-BF37-04B499D26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393" y="1324841"/>
            <a:ext cx="6877050" cy="4914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A882EB-2A34-4F5C-A273-AB2C37D7C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717" y="6365931"/>
            <a:ext cx="1914525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96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PureWick</a:t>
            </a:r>
            <a:r>
              <a:rPr lang="en-GB" dirty="0"/>
              <a:t> Urine Collection System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4D6428-2ADB-485B-81F1-92BE77333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58" y="2114549"/>
            <a:ext cx="5118182" cy="31744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3C1637-186D-4208-AE37-0E3F5BAB3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518" y="2286000"/>
            <a:ext cx="5167905" cy="30029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C8567C1-CB92-44EE-81AF-3952AFE10EEE}"/>
              </a:ext>
            </a:extLst>
          </p:cNvPr>
          <p:cNvSpPr/>
          <p:nvPr/>
        </p:nvSpPr>
        <p:spPr>
          <a:xfrm>
            <a:off x="5137447" y="4810991"/>
            <a:ext cx="3071369" cy="1131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82E081-331D-4D9E-AF7D-A173AB8BF9DA}"/>
              </a:ext>
            </a:extLst>
          </p:cNvPr>
          <p:cNvCxnSpPr>
            <a:cxnSpLocks/>
          </p:cNvCxnSpPr>
          <p:nvPr/>
        </p:nvCxnSpPr>
        <p:spPr>
          <a:xfrm>
            <a:off x="5829300" y="1971674"/>
            <a:ext cx="103909" cy="407583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749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PureWick</a:t>
            </a:r>
            <a:r>
              <a:rPr lang="en-GB" dirty="0"/>
              <a:t> Urine Collection System 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8567C1-CB92-44EE-81AF-3952AFE10EEE}"/>
              </a:ext>
            </a:extLst>
          </p:cNvPr>
          <p:cNvSpPr/>
          <p:nvPr/>
        </p:nvSpPr>
        <p:spPr>
          <a:xfrm>
            <a:off x="5137447" y="4810991"/>
            <a:ext cx="3071369" cy="1131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F18719-E7F2-476C-8363-2F77AB161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507" y="1565564"/>
            <a:ext cx="699135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42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PureWick</a:t>
            </a:r>
            <a:r>
              <a:rPr lang="en-GB" dirty="0"/>
              <a:t> Urine Collection System 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8567C1-CB92-44EE-81AF-3952AFE10EEE}"/>
              </a:ext>
            </a:extLst>
          </p:cNvPr>
          <p:cNvSpPr/>
          <p:nvPr/>
        </p:nvSpPr>
        <p:spPr>
          <a:xfrm>
            <a:off x="5137447" y="4810991"/>
            <a:ext cx="3071369" cy="1131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77F44C-3B74-48F7-BA25-0BB22F38F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78" y="1827501"/>
            <a:ext cx="8699639" cy="3897890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348981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923318" cy="1310639"/>
          </a:xfrm>
        </p:spPr>
        <p:txBody>
          <a:bodyPr/>
          <a:lstStyle/>
          <a:p>
            <a:r>
              <a:rPr lang="en-GB" dirty="0" err="1"/>
              <a:t>PureWick</a:t>
            </a:r>
            <a:r>
              <a:rPr lang="en-GB" dirty="0"/>
              <a:t> Urine Collection System – Evidence 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8567C1-CB92-44EE-81AF-3952AFE10EEE}"/>
              </a:ext>
            </a:extLst>
          </p:cNvPr>
          <p:cNvSpPr/>
          <p:nvPr/>
        </p:nvSpPr>
        <p:spPr>
          <a:xfrm>
            <a:off x="5137447" y="4810991"/>
            <a:ext cx="3071369" cy="1131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B56F7F-D4C0-4167-9230-7DB08119A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183" y="1436109"/>
            <a:ext cx="7915333" cy="470491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49CB595-4B67-40DB-87D4-084E73C82DE6}"/>
              </a:ext>
            </a:extLst>
          </p:cNvPr>
          <p:cNvSpPr/>
          <p:nvPr/>
        </p:nvSpPr>
        <p:spPr>
          <a:xfrm>
            <a:off x="5351319" y="1319644"/>
            <a:ext cx="945572" cy="7273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B39BEA-1263-4B42-8BBA-ED4BED9E9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3737" y="6396904"/>
            <a:ext cx="572452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5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Vitascan</a:t>
            </a:r>
            <a:r>
              <a:rPr lang="en-GB" dirty="0"/>
              <a:t> PD+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911D70-C405-4A22-B162-1C2F24AD9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39" y="1686559"/>
            <a:ext cx="6061148" cy="39453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F71CBE-222E-4D7A-8930-54BBAA2AB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853" y="1853993"/>
            <a:ext cx="4412293" cy="3507716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897827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Vitascan</a:t>
            </a:r>
            <a:r>
              <a:rPr lang="en-GB" dirty="0"/>
              <a:t> PD+ Evidence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255D4-B2D8-4393-A2C8-0FF6CC554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927" y="1574700"/>
            <a:ext cx="7606145" cy="4254167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4721AE-54DA-4CA6-BE40-AB382F652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922" y="6377305"/>
            <a:ext cx="8439150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818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Infection Prevention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9DCA64-5029-4B22-9802-BFCE48EEC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734" y="1558636"/>
            <a:ext cx="9514531" cy="245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89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Vitascan</a:t>
            </a:r>
            <a:r>
              <a:rPr lang="en-GB" dirty="0"/>
              <a:t> PD+ Evidence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98201B-DD17-4543-B5E2-85B124B49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563" y="1671189"/>
            <a:ext cx="7904451" cy="45533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CA9712-9AC7-4A98-A8A1-4AA884F08C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45" y="6224587"/>
            <a:ext cx="990600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7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Continuity Of Care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872BBA-0D23-40CC-9263-FB696B630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5126" y="1419658"/>
            <a:ext cx="6425511" cy="525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99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Continuity Of Care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AFAA99-5308-47C2-A124-6622D362F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09" y="2413839"/>
            <a:ext cx="5471801" cy="289591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F45BEC-5199-459C-A050-BE24617E6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7620" y="2413839"/>
            <a:ext cx="5614555" cy="289591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38320A-C478-4360-8038-3FDCEF8B0903}"/>
              </a:ext>
            </a:extLst>
          </p:cNvPr>
          <p:cNvCxnSpPr>
            <a:cxnSpLocks/>
          </p:cNvCxnSpPr>
          <p:nvPr/>
        </p:nvCxnSpPr>
        <p:spPr>
          <a:xfrm>
            <a:off x="5953991" y="1735282"/>
            <a:ext cx="0" cy="426027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217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5741-3E82-4FE8-8539-0AB14FAED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Continuity Of Care  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38320A-C478-4360-8038-3FDCEF8B0903}"/>
              </a:ext>
            </a:extLst>
          </p:cNvPr>
          <p:cNvCxnSpPr>
            <a:cxnSpLocks/>
          </p:cNvCxnSpPr>
          <p:nvPr/>
        </p:nvCxnSpPr>
        <p:spPr>
          <a:xfrm>
            <a:off x="5953991" y="1735282"/>
            <a:ext cx="0" cy="426027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0E140F8-E95A-457B-9019-FA623A248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86" y="2366372"/>
            <a:ext cx="5799858" cy="299085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15CDCB-05E2-4BEC-91D9-16ED6A0D9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366372"/>
            <a:ext cx="6004214" cy="2797910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582086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DigniShield</a:t>
            </a:r>
            <a:r>
              <a:rPr lang="en-GB" dirty="0"/>
              <a:t> Stool Management System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D9EE4C-E793-4BC4-A416-64B5EFB43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71" y="1700477"/>
            <a:ext cx="5750327" cy="4246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909BE-49D2-4129-A9F1-BFC1D22FB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532" y="1475509"/>
            <a:ext cx="4673933" cy="242103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21D642-FCB9-4970-A268-898143F81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532" y="4175762"/>
            <a:ext cx="4706301" cy="2421030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776092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1197192" cy="1310639"/>
          </a:xfrm>
        </p:spPr>
        <p:txBody>
          <a:bodyPr/>
          <a:lstStyle/>
          <a:p>
            <a:r>
              <a:rPr lang="en-GB" dirty="0" err="1"/>
              <a:t>DigniShield</a:t>
            </a:r>
            <a:r>
              <a:rPr lang="en-GB" dirty="0"/>
              <a:t> Stool Management System – Evidence  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61FFD-9C3E-4CF0-A7B4-0F14B86F9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61" y="1543050"/>
            <a:ext cx="5391150" cy="26289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6E8EF8-8150-49BE-B169-FC05EA1FD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0864" y="2988684"/>
            <a:ext cx="6162675" cy="300037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F89D22-4694-47D2-8572-9D48B7D5BE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6542" y="6482080"/>
            <a:ext cx="4528643" cy="3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211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Ordering Information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10BF9-8103-4DF8-967F-F0BCD13D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8" y="1421828"/>
            <a:ext cx="5583382" cy="25533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54C81D-4232-424F-B5CE-9FCB4B7AE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018" y="1421828"/>
            <a:ext cx="5583382" cy="39467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423ABC-A27F-4D06-9C91-015887C38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648" y="4091865"/>
            <a:ext cx="4649887" cy="255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3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Infection Prevention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35E87-10F9-4053-AD31-7E4E7C68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7" y="1359477"/>
            <a:ext cx="10563225" cy="4762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85F0036-9CD2-4A48-85F9-27B66FCC1153}"/>
              </a:ext>
            </a:extLst>
          </p:cNvPr>
          <p:cNvSpPr/>
          <p:nvPr/>
        </p:nvSpPr>
        <p:spPr>
          <a:xfrm>
            <a:off x="5340927" y="1359477"/>
            <a:ext cx="5663046" cy="46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E70ACD6-1DB4-46F2-AFB4-8541859DFAB9}"/>
              </a:ext>
            </a:extLst>
          </p:cNvPr>
          <p:cNvSpPr/>
          <p:nvPr/>
        </p:nvSpPr>
        <p:spPr>
          <a:xfrm>
            <a:off x="4655283" y="490277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EBDC7E-E214-4B83-B3B5-5A68838005D5}"/>
              </a:ext>
            </a:extLst>
          </p:cNvPr>
          <p:cNvSpPr/>
          <p:nvPr/>
        </p:nvSpPr>
        <p:spPr>
          <a:xfrm>
            <a:off x="4218709" y="1255566"/>
            <a:ext cx="1693718" cy="1082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98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Infection Prevention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35E87-10F9-4053-AD31-7E4E7C68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7" y="1359477"/>
            <a:ext cx="10563225" cy="47625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72B43D7E-06CB-4B9D-A3D2-CB94B8632EEE}"/>
              </a:ext>
            </a:extLst>
          </p:cNvPr>
          <p:cNvSpPr/>
          <p:nvPr/>
        </p:nvSpPr>
        <p:spPr>
          <a:xfrm>
            <a:off x="6795655" y="1212273"/>
            <a:ext cx="5278580" cy="49097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9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Infection Prevention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35E87-10F9-4053-AD31-7E4E7C68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87" y="1359477"/>
            <a:ext cx="105632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899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Zero – In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24EEE-30A2-42EE-9250-822E19438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64" y="1686559"/>
            <a:ext cx="7629364" cy="392984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0485DA-3792-4AB7-B3C2-176DA5F66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662" y="6386830"/>
            <a:ext cx="4486275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5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Zero – In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DA5271-0752-4170-BE94-EBFB7BB3F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243" y="1929029"/>
            <a:ext cx="7059438" cy="2999942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59975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Zero – In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BF0862-2345-4F2F-8684-03088B611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383"/>
            <a:ext cx="12192000" cy="2054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033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Zero – In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BF0862-2345-4F2F-8684-03088B611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383"/>
            <a:ext cx="12192000" cy="205408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C3F925-1693-4492-A338-509EB4DCD192}"/>
              </a:ext>
            </a:extLst>
          </p:cNvPr>
          <p:cNvCxnSpPr/>
          <p:nvPr/>
        </p:nvCxnSpPr>
        <p:spPr>
          <a:xfrm>
            <a:off x="519545" y="3657599"/>
            <a:ext cx="1103514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3165DC3-E9E3-4725-8ECF-5241A38F6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36221"/>
            <a:ext cx="12192000" cy="193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77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tient Safety">
      <a:dk1>
        <a:srgbClr val="1A1628"/>
      </a:dk1>
      <a:lt1>
        <a:srgbClr val="FFFFFF"/>
      </a:lt1>
      <a:dk2>
        <a:srgbClr val="1A1628"/>
      </a:dk2>
      <a:lt2>
        <a:srgbClr val="DDDDDD"/>
      </a:lt2>
      <a:accent1>
        <a:srgbClr val="F16924"/>
      </a:accent1>
      <a:accent2>
        <a:srgbClr val="00BCE6"/>
      </a:accent2>
      <a:accent3>
        <a:srgbClr val="8D2A90"/>
      </a:accent3>
      <a:accent4>
        <a:srgbClr val="F16924"/>
      </a:accent4>
      <a:accent5>
        <a:srgbClr val="00BCE6"/>
      </a:accent5>
      <a:accent6>
        <a:srgbClr val="8D2A90"/>
      </a:accent6>
      <a:hlink>
        <a:srgbClr val="F16924"/>
      </a:hlink>
      <a:folHlink>
        <a:srgbClr val="5C0AC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B5B89745A06748AF8AE3AD2FCE7234" ma:contentTypeVersion="14" ma:contentTypeDescription="Create a new document." ma:contentTypeScope="" ma:versionID="03801f971e5da95543d0337b08058336">
  <xsd:schema xmlns:xsd="http://www.w3.org/2001/XMLSchema" xmlns:xs="http://www.w3.org/2001/XMLSchema" xmlns:p="http://schemas.microsoft.com/office/2006/metadata/properties" xmlns:ns2="e27910a6-85e0-4252-b16d-08ad064e5de9" xmlns:ns3="212271a8-c2d4-49aa-8815-45e084052926" targetNamespace="http://schemas.microsoft.com/office/2006/metadata/properties" ma:root="true" ma:fieldsID="c4c951588686792acbf9e360339cd587" ns2:_="" ns3:_="">
    <xsd:import namespace="e27910a6-85e0-4252-b16d-08ad064e5de9"/>
    <xsd:import namespace="212271a8-c2d4-49aa-8815-45e084052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n7i0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910a6-85e0-4252-b16d-08ad064e5d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n7i0" ma:index="14" nillable="true" ma:displayName="Folder Size" ma:format="Dropdown" ma:internalName="n7i0" ma:percentage="FALSE">
      <xsd:simpleType>
        <xsd:restriction base="dms:Number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2271a8-c2d4-49aa-8815-45e08405292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7i0 xmlns="e27910a6-85e0-4252-b16d-08ad064e5de9" xsi:nil="true"/>
    <SharedWithUsers xmlns="212271a8-c2d4-49aa-8815-45e084052926">
      <UserInfo>
        <DisplayName>Alan Whitcombe</DisplayName>
        <AccountId>2040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4BC8F38-066B-4999-9096-8464215E9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7910a6-85e0-4252-b16d-08ad064e5de9"/>
    <ds:schemaRef ds:uri="212271a8-c2d4-49aa-8815-45e084052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3B4A25-6EA5-45C5-9483-524042DBCF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8CFB46-1F9F-44E2-B8BE-A92E4890CD3C}">
  <ds:schemaRefs>
    <ds:schemaRef ds:uri="http://schemas.microsoft.com/office/2006/metadata/properties"/>
    <ds:schemaRef ds:uri="http://schemas.microsoft.com/office/infopath/2007/PartnerControls"/>
    <ds:schemaRef ds:uri="e27910a6-85e0-4252-b16d-08ad064e5de9"/>
    <ds:schemaRef ds:uri="212271a8-c2d4-49aa-8815-45e084052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106</Words>
  <Application>Microsoft Office PowerPoint</Application>
  <PresentationFormat>Widescreen</PresentationFormat>
  <Paragraphs>37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Franklin Gothic Book</vt:lpstr>
      <vt:lpstr>Verdana</vt:lpstr>
      <vt:lpstr>Office Theme</vt:lpstr>
      <vt:lpstr>CAUTI Reduction Portfolio</vt:lpstr>
      <vt:lpstr>Infection Prevention </vt:lpstr>
      <vt:lpstr>Infection Prevention </vt:lpstr>
      <vt:lpstr>Infection Prevention </vt:lpstr>
      <vt:lpstr>Infection Prevention </vt:lpstr>
      <vt:lpstr>Zero – In </vt:lpstr>
      <vt:lpstr>Zero – In </vt:lpstr>
      <vt:lpstr>Zero – In </vt:lpstr>
      <vt:lpstr>Zero – In </vt:lpstr>
      <vt:lpstr>Bard Foley Catheter Trays </vt:lpstr>
      <vt:lpstr>Bard Foley Catheter Trays – Evidence   </vt:lpstr>
      <vt:lpstr>Bard Foley Catheter Trays – Evidence   </vt:lpstr>
      <vt:lpstr>Bard Foley Catheter Trays – Evidence   </vt:lpstr>
      <vt:lpstr>PureWick Urine Collection System  </vt:lpstr>
      <vt:lpstr>PureWick Urine Collection System  </vt:lpstr>
      <vt:lpstr>PureWick Urine Collection System  </vt:lpstr>
      <vt:lpstr>PureWick Urine Collection System – Evidence  </vt:lpstr>
      <vt:lpstr>Vitascan PD+</vt:lpstr>
      <vt:lpstr>Vitascan PD+ Evidence </vt:lpstr>
      <vt:lpstr>Vitascan PD+ Evidence </vt:lpstr>
      <vt:lpstr>Continuity Of Care </vt:lpstr>
      <vt:lpstr>Continuity Of Care  </vt:lpstr>
      <vt:lpstr>Continuity Of Care  </vt:lpstr>
      <vt:lpstr>DigniShield Stool Management System  </vt:lpstr>
      <vt:lpstr>DigniShield Stool Management System – Evidence   </vt:lpstr>
      <vt:lpstr>Ordering Information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Barr</dc:creator>
  <cp:lastModifiedBy>Nipunn Vepakomma</cp:lastModifiedBy>
  <cp:revision>53</cp:revision>
  <dcterms:created xsi:type="dcterms:W3CDTF">2020-09-30T17:04:30Z</dcterms:created>
  <dcterms:modified xsi:type="dcterms:W3CDTF">2022-06-24T07:44:17Z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0x01010011B5B89745A06748AF8AE3AD2FCE7234</vt:lpwstr>
  </property>
</Properties>
</file>