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2"/>
  </p:notesMasterIdLst>
  <p:sldIdLst>
    <p:sldId id="259" r:id="rId5"/>
    <p:sldId id="261" r:id="rId6"/>
    <p:sldId id="262" r:id="rId7"/>
    <p:sldId id="279" r:id="rId8"/>
    <p:sldId id="276" r:id="rId9"/>
    <p:sldId id="267" r:id="rId10"/>
    <p:sldId id="280" r:id="rId11"/>
    <p:sldId id="281" r:id="rId12"/>
    <p:sldId id="282" r:id="rId13"/>
    <p:sldId id="283" r:id="rId14"/>
    <p:sldId id="286" r:id="rId15"/>
    <p:sldId id="287" r:id="rId16"/>
    <p:sldId id="285" r:id="rId17"/>
    <p:sldId id="288" r:id="rId18"/>
    <p:sldId id="289" r:id="rId19"/>
    <p:sldId id="290" r:id="rId20"/>
    <p:sldId id="27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8DB0"/>
    <a:srgbClr val="E1E2E1"/>
    <a:srgbClr val="335F9F"/>
    <a:srgbClr val="191626"/>
    <a:srgbClr val="191725"/>
    <a:srgbClr val="E4E5E5"/>
    <a:srgbClr val="FA193C"/>
    <a:srgbClr val="54C9CA"/>
    <a:srgbClr val="54C9AF"/>
    <a:srgbClr val="90D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EEFDC0-F250-439E-8BB7-1600FAB9ACF9}" v="23" dt="2021-02-09T11:31:16.9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17"/>
    <p:restoredTop sz="86391"/>
  </p:normalViewPr>
  <p:slideViewPr>
    <p:cSldViewPr snapToGrid="0" snapToObjects="1" showGuides="1">
      <p:cViewPr varScale="1">
        <p:scale>
          <a:sx n="63" d="100"/>
          <a:sy n="63" d="100"/>
        </p:scale>
        <p:origin x="1062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DE471-83CA-7147-AFF7-40BE29A44E28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BF09F-F17F-5548-B14F-500C9A79A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9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154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81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5180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586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691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6000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027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996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820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47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35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256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086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841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1BF09F-F17F-5548-B14F-500C9A79ACF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447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F2C1CB5-5818-4C41-9A2D-41D99492DC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82" r="82"/>
          <a:stretch/>
        </p:blipFill>
        <p:spPr>
          <a:xfrm>
            <a:off x="0" y="0"/>
            <a:ext cx="12204000" cy="6876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18AF17B-36E4-3246-BC21-7B4D40AB753C}"/>
              </a:ext>
            </a:extLst>
          </p:cNvPr>
          <p:cNvSpPr/>
          <p:nvPr userDrawn="1"/>
        </p:nvSpPr>
        <p:spPr>
          <a:xfrm>
            <a:off x="-12000" y="4246880"/>
            <a:ext cx="12216000" cy="2629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1FE6EEA-B0CA-4548-838E-2FBE40B5B98B}"/>
              </a:ext>
            </a:extLst>
          </p:cNvPr>
          <p:cNvGrpSpPr/>
          <p:nvPr userDrawn="1"/>
        </p:nvGrpSpPr>
        <p:grpSpPr>
          <a:xfrm>
            <a:off x="-12000" y="3461000"/>
            <a:ext cx="12216000" cy="1401436"/>
            <a:chOff x="8320" y="3551796"/>
            <a:chExt cx="12204001" cy="1534160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410E8F5E-C67F-074A-866A-6C939AFF27ED}"/>
                </a:ext>
              </a:extLst>
            </p:cNvPr>
            <p:cNvSpPr/>
            <p:nvPr userDrawn="1"/>
          </p:nvSpPr>
          <p:spPr>
            <a:xfrm rot="5400000">
              <a:off x="3297182" y="262934"/>
              <a:ext cx="1534160" cy="8111884"/>
            </a:xfrm>
            <a:prstGeom prst="triangle">
              <a:avLst>
                <a:gd name="adj" fmla="val 5132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F4735EA5-D1F8-7F44-A00D-AFD93CB48E46}"/>
                </a:ext>
              </a:extLst>
            </p:cNvPr>
            <p:cNvSpPr/>
            <p:nvPr userDrawn="1"/>
          </p:nvSpPr>
          <p:spPr>
            <a:xfrm rot="16200000">
              <a:off x="8921691" y="1710225"/>
              <a:ext cx="1062453" cy="5518806"/>
            </a:xfrm>
            <a:prstGeom prst="triangle">
              <a:avLst>
                <a:gd name="adj" fmla="val 51325"/>
              </a:avLst>
            </a:prstGeom>
            <a:solidFill>
              <a:srgbClr val="3F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5D463D55-E65C-1E4F-BD1E-EB13EF9E85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2618" y="459739"/>
            <a:ext cx="2212981" cy="21317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C4B2BC-44F0-2144-A8C0-1585E9E2F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560" y="5082195"/>
            <a:ext cx="9159240" cy="1325563"/>
          </a:xfrm>
        </p:spPr>
        <p:txBody>
          <a:bodyPr anchor="t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3100C04-9685-6247-892F-B3AA931C7D7D}"/>
              </a:ext>
            </a:extLst>
          </p:cNvPr>
          <p:cNvSpPr txBox="1">
            <a:spLocks/>
          </p:cNvSpPr>
          <p:nvPr userDrawn="1"/>
        </p:nvSpPr>
        <p:spPr>
          <a:xfrm>
            <a:off x="785561" y="35335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z="2400" dirty="0">
                <a:solidFill>
                  <a:schemeClr val="bg1"/>
                </a:solidFill>
              </a:rPr>
              <a:t>Patient Safety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0843D0E-6816-8B49-B5A7-6B2E672BADC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05606" y="5516879"/>
            <a:ext cx="2570978" cy="140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535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, arrow&#10;&#10;Description automatically generated">
            <a:extLst>
              <a:ext uri="{FF2B5EF4-FFF2-40B4-BE49-F238E27FC236}">
                <a16:creationId xmlns:a16="http://schemas.microsoft.com/office/drawing/2014/main" id="{5C01CF17-AE6E-A343-B30F-4B2190A0BB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9613" y="516012"/>
            <a:ext cx="2078990" cy="20789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079836-4FF5-EF41-A2AC-3BDD7EF0A9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6000"/>
          </a:blip>
          <a:stretch>
            <a:fillRect/>
          </a:stretch>
        </p:blipFill>
        <p:spPr>
          <a:xfrm>
            <a:off x="-37" y="2889250"/>
            <a:ext cx="12192037" cy="33464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F4CE02-4A6E-1543-BC47-E1DAC8979A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7099" y="2875598"/>
            <a:ext cx="9144000" cy="2387600"/>
          </a:xfrm>
        </p:spPr>
        <p:txBody>
          <a:bodyPr anchor="ctr">
            <a:normAutofit/>
          </a:bodyPr>
          <a:lstStyle>
            <a:lvl1pPr algn="l">
              <a:defRPr sz="4800">
                <a:solidFill>
                  <a:srgbClr val="335F9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2BC2F50-F498-3044-B26D-BFB0F5BF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7099" y="526319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863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, arrow&#10;&#10;Description automatically generated">
            <a:extLst>
              <a:ext uri="{FF2B5EF4-FFF2-40B4-BE49-F238E27FC236}">
                <a16:creationId xmlns:a16="http://schemas.microsoft.com/office/drawing/2014/main" id="{5C01CF17-AE6E-A343-B30F-4B2190A0BB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461" y="6215380"/>
            <a:ext cx="419100" cy="419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079836-4FF5-EF41-A2AC-3BDD7EF0A96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6000"/>
          </a:blip>
          <a:stretch>
            <a:fillRect/>
          </a:stretch>
        </p:blipFill>
        <p:spPr>
          <a:xfrm>
            <a:off x="-37" y="2889250"/>
            <a:ext cx="12192037" cy="33464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F4CE02-4A6E-1543-BC47-E1DAC8979A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99" y="375920"/>
            <a:ext cx="9144000" cy="1310639"/>
          </a:xfrm>
        </p:spPr>
        <p:txBody>
          <a:bodyPr anchor="ctr">
            <a:normAutofit/>
          </a:bodyPr>
          <a:lstStyle>
            <a:lvl1pPr algn="l">
              <a:defRPr sz="3200">
                <a:solidFill>
                  <a:srgbClr val="335F9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2BC2F50-F498-3044-B26D-BFB0F5BF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7498" y="1899920"/>
            <a:ext cx="11377301" cy="402336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F7BFEA-CBE1-DE45-9B54-EC1ADEEBF01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08348" y="5943600"/>
            <a:ext cx="1683652" cy="91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9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tient Safety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17EF4B9-A04C-7E4A-B5E3-8064E6FEFE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82" r="82"/>
          <a:stretch/>
        </p:blipFill>
        <p:spPr>
          <a:xfrm>
            <a:off x="0" y="0"/>
            <a:ext cx="12204000" cy="6876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F4CE02-4A6E-1543-BC47-E1DAC8979A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64080"/>
            <a:ext cx="9144000" cy="2387600"/>
          </a:xfrm>
        </p:spPr>
        <p:txBody>
          <a:bodyPr anchor="ctr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2BC2F50-F498-3044-B26D-BFB0F5BF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51680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E7000D-2F85-2E4D-9276-E22178FF34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9000"/>
          </a:blip>
          <a:stretch>
            <a:fillRect/>
          </a:stretch>
        </p:blipFill>
        <p:spPr>
          <a:xfrm>
            <a:off x="2827020" y="180340"/>
            <a:ext cx="6497320" cy="6497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0B325E-F581-E843-B6BD-260E81D8444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39099" y="1191260"/>
            <a:ext cx="1073162" cy="103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709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I CAUTI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17EF4B9-A04C-7E4A-B5E3-8064E6FEFE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82" r="82"/>
          <a:stretch/>
        </p:blipFill>
        <p:spPr>
          <a:xfrm>
            <a:off x="0" y="0"/>
            <a:ext cx="12204000" cy="6876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F4CE02-4A6E-1543-BC47-E1DAC8979A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64080"/>
            <a:ext cx="9144000" cy="2387600"/>
          </a:xfrm>
        </p:spPr>
        <p:txBody>
          <a:bodyPr anchor="ctr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2BC2F50-F498-3044-B26D-BFB0F5BF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51680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E7000D-2F85-2E4D-9276-E22178FF34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9000"/>
          </a:blip>
          <a:stretch>
            <a:fillRect/>
          </a:stretch>
        </p:blipFill>
        <p:spPr>
          <a:xfrm>
            <a:off x="2827020" y="180340"/>
            <a:ext cx="6497320" cy="6497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0B325E-F581-E843-B6BD-260E81D8444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39099" y="1191260"/>
            <a:ext cx="1073162" cy="103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500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D Offering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17EF4B9-A04C-7E4A-B5E3-8064E6FEFE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82" r="82"/>
          <a:stretch/>
        </p:blipFill>
        <p:spPr>
          <a:xfrm>
            <a:off x="0" y="0"/>
            <a:ext cx="12204000" cy="6876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4F4CE02-4A6E-1543-BC47-E1DAC8979A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64080"/>
            <a:ext cx="9144000" cy="2387600"/>
          </a:xfrm>
        </p:spPr>
        <p:txBody>
          <a:bodyPr anchor="ctr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2BC2F50-F498-3044-B26D-BFB0F5BF5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51680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0B325E-F581-E843-B6BD-260E81D844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39099" y="1191260"/>
            <a:ext cx="1073162" cy="10337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78E0CA-43DD-6E4E-ACC5-A696F217946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39000"/>
          </a:blip>
          <a:stretch>
            <a:fillRect/>
          </a:stretch>
        </p:blipFill>
        <p:spPr>
          <a:xfrm>
            <a:off x="2827020" y="180340"/>
            <a:ext cx="6497320" cy="64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333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0902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rope Watermar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B1FCE1-4503-654F-8FF9-606C0DAB43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l="-2991" t="-11379" r="2991" b="11379"/>
          <a:stretch/>
        </p:blipFill>
        <p:spPr>
          <a:xfrm rot="20370824">
            <a:off x="7523999" y="-648000"/>
            <a:ext cx="5207000" cy="5067300"/>
          </a:xfrm>
          <a:prstGeom prst="rect">
            <a:avLst/>
          </a:prstGeom>
        </p:spPr>
      </p:pic>
      <p:pic>
        <p:nvPicPr>
          <p:cNvPr id="4" name="Picture 3" descr="Shape, arrow&#10;&#10;Description automatically generated">
            <a:extLst>
              <a:ext uri="{FF2B5EF4-FFF2-40B4-BE49-F238E27FC236}">
                <a16:creationId xmlns:a16="http://schemas.microsoft.com/office/drawing/2014/main" id="{AF293066-C770-8C4E-B5FE-4C3C58BB42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4461" y="6215380"/>
            <a:ext cx="419100" cy="419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3033A1-04BF-214B-B58D-18BBBA2460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46000"/>
          </a:blip>
          <a:stretch>
            <a:fillRect/>
          </a:stretch>
        </p:blipFill>
        <p:spPr>
          <a:xfrm>
            <a:off x="-37" y="2889250"/>
            <a:ext cx="12192037" cy="334645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0733D1F-AE60-1C4C-8759-D2C154F656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99" y="375920"/>
            <a:ext cx="9144000" cy="1310639"/>
          </a:xfrm>
        </p:spPr>
        <p:txBody>
          <a:bodyPr anchor="ctr">
            <a:normAutofit/>
          </a:bodyPr>
          <a:lstStyle>
            <a:lvl1pPr algn="l">
              <a:defRPr sz="3200">
                <a:solidFill>
                  <a:srgbClr val="335F9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947028BD-136C-AC47-99FB-61797DAEB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7498" y="1899920"/>
            <a:ext cx="11377301" cy="402336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43D1EA-9390-D543-A551-A207D80B916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508348" y="5943600"/>
            <a:ext cx="1683652" cy="91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822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bg>
      <p:bgPr>
        <a:solidFill>
          <a:srgbClr val="E1E2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95AEA1-858E-4C4E-81E8-1079482BC6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94500" y="1466215"/>
            <a:ext cx="6203000" cy="392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595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64B24B-4837-1148-A76C-224DD14BB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7E889-E073-3F40-8DE7-277C00BC4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E50DF-98F1-6249-B80C-1215BB79EC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774F7AC8-F403-E14C-B4C2-21DACF9B2D05}" type="datetimeFigureOut">
              <a:rPr lang="en-US" smtClean="0"/>
              <a:pPr/>
              <a:t>6/24/2022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1CD56-D0AF-2B45-9356-0F71028DEF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E4139-C99E-2444-97D4-51300E850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3AD6D4D-01C9-F245-9CD6-16BAC8FE16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852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59" r:id="rId2"/>
    <p:sldLayoutId id="2147483684" r:id="rId3"/>
    <p:sldLayoutId id="2147483683" r:id="rId4"/>
    <p:sldLayoutId id="2147483681" r:id="rId5"/>
    <p:sldLayoutId id="2147483682" r:id="rId6"/>
    <p:sldLayoutId id="2147483685" r:id="rId7"/>
    <p:sldLayoutId id="2147483686" r:id="rId8"/>
    <p:sldLayoutId id="214748368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2D3AD-8983-3540-9631-859D92B847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HAIs &amp; CAUTI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3CE45-F068-BD4D-8A71-9FA512EAFC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268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7E211B9-358E-490F-8199-C18CEA8AA5B9}"/>
              </a:ext>
            </a:extLst>
          </p:cNvPr>
          <p:cNvSpPr/>
          <p:nvPr/>
        </p:nvSpPr>
        <p:spPr>
          <a:xfrm>
            <a:off x="5600699" y="5049981"/>
            <a:ext cx="3661064" cy="1631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5BBF61-1B71-458C-8ECE-84EC5EFBC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9650" y="6482080"/>
            <a:ext cx="4467225" cy="3238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3BD320-7B78-41A7-ACC7-3CE4FE6939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0173" y="716972"/>
            <a:ext cx="6266239" cy="54662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99" y="375920"/>
            <a:ext cx="6531674" cy="1310639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RCN Catheter Care Guidelines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595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AEU / FIU Guidelines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6FA5FF-770A-4672-A61C-85AAF2617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3920" y="1472478"/>
            <a:ext cx="8010525" cy="48482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5CB9A8-CCAC-4F0A-B91E-D6023508EC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9221" y="6363017"/>
            <a:ext cx="2238375" cy="23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697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AEU / FIU Guidelines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5CB9A8-CCAC-4F0A-B91E-D6023508E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9221" y="6363017"/>
            <a:ext cx="2238375" cy="2381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D4C607-6342-45F6-B557-C9989FAF7E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1687" y="1606694"/>
            <a:ext cx="804862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351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99" y="375920"/>
            <a:ext cx="1928501" cy="1310639"/>
          </a:xfrm>
        </p:spPr>
        <p:txBody>
          <a:bodyPr/>
          <a:lstStyle/>
          <a:p>
            <a:r>
              <a:rPr lang="en-GB" dirty="0"/>
              <a:t>HICPAC/CDC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606B72-8755-48F1-BE17-41CB837E79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5" y="6532303"/>
            <a:ext cx="3790950" cy="190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5C2515D-E5EB-4016-818A-F3A6CAE76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4137" y="409575"/>
            <a:ext cx="6943725" cy="603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04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99" y="375920"/>
            <a:ext cx="1928501" cy="1310639"/>
          </a:xfrm>
        </p:spPr>
        <p:txBody>
          <a:bodyPr/>
          <a:lstStyle/>
          <a:p>
            <a:r>
              <a:rPr lang="en-GB" dirty="0"/>
              <a:t>HICPAC/CDC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606B72-8755-48F1-BE17-41CB837E79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5" y="6532303"/>
            <a:ext cx="3790950" cy="190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90FA5C4-7F26-41A1-97C7-4AF02F04CC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5975" y="1357312"/>
            <a:ext cx="8020050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98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APIC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853621-8331-4C48-9DA2-5EDE98D382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8862" y="762000"/>
            <a:ext cx="7534275" cy="5334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9C2485-A9B6-4426-AE58-37085D3DD9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7452" y="6482080"/>
            <a:ext cx="4171950" cy="31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7828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APIC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9C2485-A9B6-4426-AE58-37085D3DD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452" y="6482080"/>
            <a:ext cx="4171950" cy="3143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8E08CA-1D40-42E9-98B7-44780F0964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9837" y="800100"/>
            <a:ext cx="7172325" cy="52578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BFBFC6B-1FC6-44D2-8EBA-E88ADA9D6D7B}"/>
              </a:ext>
            </a:extLst>
          </p:cNvPr>
          <p:cNvSpPr/>
          <p:nvPr/>
        </p:nvSpPr>
        <p:spPr>
          <a:xfrm>
            <a:off x="9050482" y="588010"/>
            <a:ext cx="1174173" cy="13106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E5D787E-34B6-479C-8945-3159ED07D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9837" y="800100"/>
            <a:ext cx="7172325" cy="52578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FB0656F-2AC0-4618-BDDE-C4589F28264B}"/>
              </a:ext>
            </a:extLst>
          </p:cNvPr>
          <p:cNvSpPr/>
          <p:nvPr/>
        </p:nvSpPr>
        <p:spPr>
          <a:xfrm>
            <a:off x="8779236" y="485486"/>
            <a:ext cx="1174173" cy="1551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28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0B2A722-ED5D-42B6-BC23-22C9D8238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1265" y="981074"/>
            <a:ext cx="5581650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208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C7C2D-8BE2-3940-A02E-CB27D2E81C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Healthcare Acquired Infections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8BA977-1C42-47EF-AA0C-2A49062AE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100" y="6429845"/>
            <a:ext cx="7522805" cy="30831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F8CEBB9-5673-438D-BEF2-0DA333947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0700" y="1712103"/>
            <a:ext cx="8610600" cy="412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589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CAUTI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17B393-906E-4B84-A33C-AF20A8521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0936" y="1584613"/>
            <a:ext cx="7530127" cy="38887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F8A1E5-5839-4032-ACF9-5432446589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8343" y="6582091"/>
            <a:ext cx="2876550" cy="20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154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99" y="375920"/>
            <a:ext cx="11706346" cy="1310639"/>
          </a:xfrm>
        </p:spPr>
        <p:txBody>
          <a:bodyPr/>
          <a:lstStyle/>
          <a:p>
            <a:r>
              <a:rPr lang="en-GB" dirty="0"/>
              <a:t>CAUTI and Gram Negative Blood Stream Infections 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A7CCC3-C756-4086-9B21-B582377D9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99" y="1942430"/>
            <a:ext cx="5298666" cy="30938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B1CCF8-D50C-4E7B-9FB1-DD2BBC55EF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045000"/>
            <a:ext cx="5548970" cy="29912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6CC916-9539-4C9B-8EC7-AFC3C2761F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4350" y="6286817"/>
            <a:ext cx="7896225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280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99" y="375920"/>
            <a:ext cx="11217974" cy="1310639"/>
          </a:xfrm>
        </p:spPr>
        <p:txBody>
          <a:bodyPr/>
          <a:lstStyle/>
          <a:p>
            <a:r>
              <a:rPr lang="en-GB" dirty="0"/>
              <a:t>CAUTI and Gram Negative Blood Stream Infections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DA5388-79D4-4840-9356-0C3C63F6E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6850" y="1933575"/>
            <a:ext cx="9258300" cy="29908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0EAA86-C35D-4E43-8C5E-F40CA58DC3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5449" y="6205711"/>
            <a:ext cx="7901101" cy="39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140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3DB4F4-1AAD-D94B-80D0-92F27C15A5D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C9329C9-0FAF-924E-890A-C214A4452F7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82233C-9275-2C4B-8157-E0B01A7237F4}"/>
              </a:ext>
            </a:extLst>
          </p:cNvPr>
          <p:cNvSpPr txBox="1">
            <a:spLocks/>
          </p:cNvSpPr>
          <p:nvPr/>
        </p:nvSpPr>
        <p:spPr>
          <a:xfrm>
            <a:off x="357499" y="375920"/>
            <a:ext cx="9144000" cy="131063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335F9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>
                <a:solidFill>
                  <a:schemeClr val="bg1"/>
                </a:solidFill>
              </a:rPr>
              <a:t>Key Insights And Guidelines </a:t>
            </a:r>
          </a:p>
        </p:txBody>
      </p:sp>
    </p:spTree>
    <p:extLst>
      <p:ext uri="{BB962C8B-B14F-4D97-AF65-F5344CB8AC3E}">
        <p14:creationId xmlns:p14="http://schemas.microsoft.com/office/powerpoint/2010/main" val="1337656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EPIC 3 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6BC88D-F599-46FB-9B18-39912FD5B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0527" y="1076034"/>
            <a:ext cx="6899563" cy="50937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B5532C0-4DE7-41BD-9607-6B7BE7C05D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3900" y="6523758"/>
            <a:ext cx="4810125" cy="20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331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EPIC 3 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84918C-2832-47E1-9E4A-7BE329FCB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9631" y="1579195"/>
            <a:ext cx="8073519" cy="41669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10E5AD-6B87-42F8-8D87-8DA1CB596E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5048" y="6512387"/>
            <a:ext cx="4810125" cy="20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02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8A851-BF56-DC47-805F-2E6E8BECE3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RCN Catheter Care Guidelines  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D172EE-EB66-43EF-8D23-9F0BF1D21B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1136" y="1390649"/>
            <a:ext cx="7613364" cy="479194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7E211B9-358E-490F-8199-C18CEA8AA5B9}"/>
              </a:ext>
            </a:extLst>
          </p:cNvPr>
          <p:cNvSpPr/>
          <p:nvPr/>
        </p:nvSpPr>
        <p:spPr>
          <a:xfrm>
            <a:off x="5600699" y="5049981"/>
            <a:ext cx="3661064" cy="1631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80B8A3-F050-463D-ADB0-A6A31B6711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5339" y="6334875"/>
            <a:ext cx="443865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219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atient Safety">
      <a:dk1>
        <a:srgbClr val="1A1628"/>
      </a:dk1>
      <a:lt1>
        <a:srgbClr val="FFFFFF"/>
      </a:lt1>
      <a:dk2>
        <a:srgbClr val="1A1628"/>
      </a:dk2>
      <a:lt2>
        <a:srgbClr val="DDDDDD"/>
      </a:lt2>
      <a:accent1>
        <a:srgbClr val="F16924"/>
      </a:accent1>
      <a:accent2>
        <a:srgbClr val="00BCE6"/>
      </a:accent2>
      <a:accent3>
        <a:srgbClr val="8D2A90"/>
      </a:accent3>
      <a:accent4>
        <a:srgbClr val="F16924"/>
      </a:accent4>
      <a:accent5>
        <a:srgbClr val="00BCE6"/>
      </a:accent5>
      <a:accent6>
        <a:srgbClr val="8D2A90"/>
      </a:accent6>
      <a:hlink>
        <a:srgbClr val="F16924"/>
      </a:hlink>
      <a:folHlink>
        <a:srgbClr val="5C0AC9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7i0 xmlns="e27910a6-85e0-4252-b16d-08ad064e5de9" xsi:nil="true"/>
    <SharedWithUsers xmlns="212271a8-c2d4-49aa-8815-45e084052926">
      <UserInfo>
        <DisplayName>Alan Whitcombe</DisplayName>
        <AccountId>2040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B5B89745A06748AF8AE3AD2FCE7234" ma:contentTypeVersion="14" ma:contentTypeDescription="Create a new document." ma:contentTypeScope="" ma:versionID="03801f971e5da95543d0337b08058336">
  <xsd:schema xmlns:xsd="http://www.w3.org/2001/XMLSchema" xmlns:xs="http://www.w3.org/2001/XMLSchema" xmlns:p="http://schemas.microsoft.com/office/2006/metadata/properties" xmlns:ns2="e27910a6-85e0-4252-b16d-08ad064e5de9" xmlns:ns3="212271a8-c2d4-49aa-8815-45e084052926" targetNamespace="http://schemas.microsoft.com/office/2006/metadata/properties" ma:root="true" ma:fieldsID="c4c951588686792acbf9e360339cd587" ns2:_="" ns3:_="">
    <xsd:import namespace="e27910a6-85e0-4252-b16d-08ad064e5de9"/>
    <xsd:import namespace="212271a8-c2d4-49aa-8815-45e0840529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n7i0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7910a6-85e0-4252-b16d-08ad064e5d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n7i0" ma:index="14" nillable="true" ma:displayName="Folder Size" ma:format="Dropdown" ma:internalName="n7i0" ma:percentage="FALSE">
      <xsd:simpleType>
        <xsd:restriction base="dms:Number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2271a8-c2d4-49aa-8815-45e08405292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3B4A25-6EA5-45C5-9483-524042DBCF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8CFB46-1F9F-44E2-B8BE-A92E4890CD3C}">
  <ds:schemaRefs>
    <ds:schemaRef ds:uri="http://schemas.microsoft.com/office/2006/metadata/properties"/>
    <ds:schemaRef ds:uri="http://schemas.microsoft.com/office/infopath/2007/PartnerControls"/>
    <ds:schemaRef ds:uri="e27910a6-85e0-4252-b16d-08ad064e5de9"/>
    <ds:schemaRef ds:uri="212271a8-c2d4-49aa-8815-45e084052926"/>
  </ds:schemaRefs>
</ds:datastoreItem>
</file>

<file path=customXml/itemProps3.xml><?xml version="1.0" encoding="utf-8"?>
<ds:datastoreItem xmlns:ds="http://schemas.openxmlformats.org/officeDocument/2006/customXml" ds:itemID="{C4BC8F38-066B-4999-9096-8464215E9D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7910a6-85e0-4252-b16d-08ad064e5de9"/>
    <ds:schemaRef ds:uri="212271a8-c2d4-49aa-8815-45e084052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68</Words>
  <Application>Microsoft Office PowerPoint</Application>
  <PresentationFormat>Widescreen</PresentationFormat>
  <Paragraphs>31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Franklin Gothic Book</vt:lpstr>
      <vt:lpstr>Verdana</vt:lpstr>
      <vt:lpstr>Office Theme</vt:lpstr>
      <vt:lpstr>HAIs &amp; CAUTI</vt:lpstr>
      <vt:lpstr>Healthcare Acquired Infections</vt:lpstr>
      <vt:lpstr>CAUTI </vt:lpstr>
      <vt:lpstr>CAUTI and Gram Negative Blood Stream Infections  </vt:lpstr>
      <vt:lpstr>CAUTI and Gram Negative Blood Stream Infections</vt:lpstr>
      <vt:lpstr>PowerPoint Presentation</vt:lpstr>
      <vt:lpstr>EPIC 3  </vt:lpstr>
      <vt:lpstr>EPIC 3  </vt:lpstr>
      <vt:lpstr>RCN Catheter Care Guidelines   </vt:lpstr>
      <vt:lpstr>RCN Catheter Care Guidelines   </vt:lpstr>
      <vt:lpstr>AEU / FIU Guidelines </vt:lpstr>
      <vt:lpstr>AEU / FIU Guidelines </vt:lpstr>
      <vt:lpstr>HICPAC/CDC</vt:lpstr>
      <vt:lpstr>HICPAC/CDC</vt:lpstr>
      <vt:lpstr>APIC </vt:lpstr>
      <vt:lpstr>APIC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HAIs &amp; CAUTI</dc:title>
  <dc:creator>Alan Whitcombe</dc:creator>
  <cp:lastModifiedBy>Nipunn Vepakomma</cp:lastModifiedBy>
  <cp:revision>2</cp:revision>
  <dcterms:created xsi:type="dcterms:W3CDTF">2021-02-09T10:53:16Z</dcterms:created>
  <dcterms:modified xsi:type="dcterms:W3CDTF">2022-06-24T07:42:11Z</dcterms:modified>
</cp:coreProperties>
</file>